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436" r:id="rId2"/>
    <p:sldId id="3283" r:id="rId3"/>
    <p:sldId id="3438" r:id="rId4"/>
    <p:sldId id="3439" r:id="rId5"/>
    <p:sldId id="3463" r:id="rId6"/>
    <p:sldId id="3492" r:id="rId7"/>
    <p:sldId id="3494" r:id="rId8"/>
    <p:sldId id="3493" r:id="rId9"/>
    <p:sldId id="3491" r:id="rId10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>
          <p15:clr>
            <a:srgbClr val="A4A3A4"/>
          </p15:clr>
        </p15:guide>
        <p15:guide id="2" orient="horz" pos="4183">
          <p15:clr>
            <a:srgbClr val="A4A3A4"/>
          </p15:clr>
        </p15:guide>
        <p15:guide id="3" pos="4050">
          <p15:clr>
            <a:srgbClr val="A4A3A4"/>
          </p15:clr>
        </p15:guide>
        <p15:guide id="4" pos="7588">
          <p15:clr>
            <a:srgbClr val="A4A3A4"/>
          </p15:clr>
        </p15:guide>
        <p15:guide id="5" pos="356">
          <p15:clr>
            <a:srgbClr val="A4A3A4"/>
          </p15:clr>
        </p15:guide>
        <p15:guide id="6" pos="135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FE0"/>
    <a:srgbClr val="F8D5AE"/>
    <a:srgbClr val="66465D"/>
    <a:srgbClr val="6B2753"/>
    <a:srgbClr val="F0E9E4"/>
    <a:srgbClr val="F8E4DC"/>
    <a:srgbClr val="B0A7B5"/>
    <a:srgbClr val="D6D7E0"/>
    <a:srgbClr val="EDE2FE"/>
    <a:srgbClr val="C7A6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5" autoAdjust="0"/>
    <p:restoredTop sz="92986" autoAdjust="0"/>
  </p:normalViewPr>
  <p:slideViewPr>
    <p:cSldViewPr>
      <p:cViewPr varScale="1">
        <p:scale>
          <a:sx n="108" d="100"/>
          <a:sy n="108" d="100"/>
        </p:scale>
        <p:origin x="840" y="192"/>
      </p:cViewPr>
      <p:guideLst>
        <p:guide orient="horz" pos="328"/>
        <p:guide orient="horz" pos="4183"/>
        <p:guide pos="4050"/>
        <p:guide pos="7588"/>
        <p:guide pos="35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248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2022/12/13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293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75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437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98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97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352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473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87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2022/12/13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097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07344" y="1183677"/>
            <a:ext cx="9644063" cy="2518034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07344" y="3798816"/>
            <a:ext cx="9644063" cy="1746216"/>
          </a:xfrm>
        </p:spPr>
        <p:txBody>
          <a:bodyPr/>
          <a:lstStyle>
            <a:lvl1pPr marL="0" indent="0" algn="ctr">
              <a:buNone/>
              <a:defRPr sz="2500"/>
            </a:lvl1pPr>
            <a:lvl2pPr marL="482163" indent="0" algn="ctr">
              <a:buNone/>
              <a:defRPr sz="2100"/>
            </a:lvl2pPr>
            <a:lvl3pPr marL="964326" indent="0" algn="ctr">
              <a:buNone/>
              <a:defRPr sz="1900"/>
            </a:lvl3pPr>
            <a:lvl4pPr marL="1446489" indent="0" algn="ctr">
              <a:buNone/>
              <a:defRPr sz="1700"/>
            </a:lvl4pPr>
            <a:lvl5pPr marL="1928652" indent="0" algn="ctr">
              <a:buNone/>
              <a:defRPr sz="1700"/>
            </a:lvl5pPr>
            <a:lvl6pPr marL="2410816" indent="0" algn="ctr">
              <a:buNone/>
              <a:defRPr sz="1700"/>
            </a:lvl6pPr>
            <a:lvl7pPr marL="2892979" indent="0" algn="ctr">
              <a:buNone/>
              <a:defRPr sz="1700"/>
            </a:lvl7pPr>
            <a:lvl8pPr marL="3375142" indent="0" algn="ctr">
              <a:buNone/>
              <a:defRPr sz="1700"/>
            </a:lvl8pPr>
            <a:lvl9pPr marL="3857305" indent="0" algn="ctr">
              <a:buNone/>
              <a:defRPr sz="17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2022/12/13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6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586140" y="3508620"/>
            <a:ext cx="1251048" cy="15589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D3904F"/>
              </a:clrFrom>
              <a:clrTo>
                <a:srgbClr val="D3904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439" y="-1742639"/>
            <a:ext cx="5511766" cy="7796481"/>
          </a:xfrm>
          <a:prstGeom prst="rect">
            <a:avLst/>
          </a:prstGeom>
          <a:blipFill dpi="0" rotWithShape="1">
            <a:blip r:embed="rId8">
              <a:alphaModFix amt="79000"/>
            </a:blip>
            <a:srcRect/>
            <a:stretch>
              <a:fillRect/>
            </a:stretch>
          </a:blipFill>
          <a:ln>
            <a:noFill/>
          </a:ln>
        </p:spPr>
      </p:pic>
      <p:pic>
        <p:nvPicPr>
          <p:cNvPr id="2" name="动感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24575" y="-826234"/>
            <a:ext cx="609600" cy="609600"/>
          </a:xfrm>
          <a:prstGeom prst="rect">
            <a:avLst/>
          </a:prstGeom>
        </p:spPr>
      </p:pic>
      <p:sp>
        <p:nvSpPr>
          <p:cNvPr id="8" name="文本框 1"/>
          <p:cNvSpPr txBox="1"/>
          <p:nvPr/>
        </p:nvSpPr>
        <p:spPr>
          <a:xfrm>
            <a:off x="-195361" y="3279811"/>
            <a:ext cx="10009112" cy="1613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3500" b="1" dirty="0">
                <a:solidFill>
                  <a:srgbClr val="5E316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Yuanti SC" charset="-122"/>
              </a:rPr>
              <a:t>第八章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3500" b="1" dirty="0">
                <a:solidFill>
                  <a:srgbClr val="5E316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Yuanti SC" charset="-122"/>
              </a:rPr>
              <a:t>智能制造系统</a:t>
            </a:r>
            <a:r>
              <a:rPr kumimoji="1" lang="en-US" altLang="zh-CN" sz="3500" b="1" dirty="0">
                <a:solidFill>
                  <a:srgbClr val="5E316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Yuanti SC" charset="-122"/>
              </a:rPr>
              <a:t>(FMS)</a:t>
            </a:r>
          </a:p>
        </p:txBody>
      </p:sp>
    </p:spTree>
    <p:extLst>
      <p:ext uri="{BB962C8B-B14F-4D97-AF65-F5344CB8AC3E}">
        <p14:creationId xmlns:p14="http://schemas.microsoft.com/office/powerpoint/2010/main" val="143897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26466" y="-258176"/>
            <a:ext cx="12805818" cy="7247682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932"/>
            <a:ext cx="9507546" cy="7249582"/>
          </a:xfrm>
          <a:prstGeom prst="rtTriangle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3837087" y="2052422"/>
            <a:ext cx="5262979" cy="69980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智能制造系统的基本概念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圆角矩形 44"/>
          <p:cNvSpPr/>
          <p:nvPr/>
        </p:nvSpPr>
        <p:spPr bwMode="auto">
          <a:xfrm>
            <a:off x="2787231" y="2096765"/>
            <a:ext cx="860230" cy="709226"/>
          </a:xfrm>
          <a:prstGeom prst="roundRect">
            <a:avLst/>
          </a:prstGeom>
          <a:solidFill>
            <a:schemeClr val="bg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733972"/>
                </a:solidFill>
                <a:latin typeface="Impact" panose="020B0806030902050204" pitchFamily="34" charset="0"/>
                <a:cs typeface="+mn-ea"/>
                <a:sym typeface="+mn-lt"/>
              </a:rPr>
              <a:t>01</a:t>
            </a:r>
          </a:p>
        </p:txBody>
      </p:sp>
      <p:sp>
        <p:nvSpPr>
          <p:cNvPr id="46" name="矩形 45"/>
          <p:cNvSpPr/>
          <p:nvPr/>
        </p:nvSpPr>
        <p:spPr>
          <a:xfrm>
            <a:off x="5130096" y="2995991"/>
            <a:ext cx="5262979" cy="69980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智能制造系统的基本原理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圆角矩形 46"/>
          <p:cNvSpPr/>
          <p:nvPr/>
        </p:nvSpPr>
        <p:spPr bwMode="auto">
          <a:xfrm>
            <a:off x="4006280" y="3011052"/>
            <a:ext cx="860230" cy="709226"/>
          </a:xfrm>
          <a:prstGeom prst="roundRect">
            <a:avLst/>
          </a:prstGeom>
          <a:solidFill>
            <a:schemeClr val="bg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733972"/>
                </a:solidFill>
                <a:latin typeface="Impact" panose="020B0806030902050204" pitchFamily="34" charset="0"/>
                <a:cs typeface="+mn-ea"/>
                <a:sym typeface="+mn-lt"/>
              </a:rPr>
              <a:t>02</a:t>
            </a:r>
          </a:p>
        </p:txBody>
      </p:sp>
      <p:sp>
        <p:nvSpPr>
          <p:cNvPr id="48" name="矩形 47"/>
          <p:cNvSpPr/>
          <p:nvPr/>
        </p:nvSpPr>
        <p:spPr>
          <a:xfrm>
            <a:off x="6268516" y="3995711"/>
            <a:ext cx="3877985" cy="69980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智能制造系统举例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圆角矩形 48"/>
          <p:cNvSpPr/>
          <p:nvPr/>
        </p:nvSpPr>
        <p:spPr bwMode="auto">
          <a:xfrm>
            <a:off x="5133901" y="3986292"/>
            <a:ext cx="860230" cy="709226"/>
          </a:xfrm>
          <a:prstGeom prst="roundRect">
            <a:avLst/>
          </a:prstGeom>
          <a:solidFill>
            <a:schemeClr val="bg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733972"/>
                </a:solidFill>
                <a:latin typeface="Impact" panose="020B0806030902050204" pitchFamily="34" charset="0"/>
                <a:cs typeface="+mn-ea"/>
                <a:sym typeface="+mn-lt"/>
              </a:rPr>
              <a:t>03</a:t>
            </a:r>
          </a:p>
        </p:txBody>
      </p:sp>
      <p:sp>
        <p:nvSpPr>
          <p:cNvPr id="50" name="矩形 49"/>
          <p:cNvSpPr/>
          <p:nvPr/>
        </p:nvSpPr>
        <p:spPr>
          <a:xfrm>
            <a:off x="7653511" y="4986012"/>
            <a:ext cx="3980577" cy="136460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《</a:t>
            </a: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中国制造</a:t>
            </a:r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2025》</a:t>
            </a:r>
          </a:p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   与智能制造</a:t>
            </a:r>
            <a:endParaRPr lang="en-US" altLang="zh-CN" sz="3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圆角矩形 50"/>
          <p:cNvSpPr/>
          <p:nvPr/>
        </p:nvSpPr>
        <p:spPr bwMode="auto">
          <a:xfrm>
            <a:off x="6551046" y="4961531"/>
            <a:ext cx="860230" cy="709226"/>
          </a:xfrm>
          <a:prstGeom prst="roundRect">
            <a:avLst/>
          </a:prstGeom>
          <a:solidFill>
            <a:schemeClr val="bg1"/>
          </a:solidFill>
          <a:ln w="38100">
            <a:noFill/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733972"/>
                </a:solidFill>
                <a:latin typeface="Impact" panose="020B0806030902050204" pitchFamily="34" charset="0"/>
                <a:cs typeface="+mn-ea"/>
                <a:sym typeface="+mn-lt"/>
              </a:rPr>
              <a:t>04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1395760" y="371273"/>
            <a:ext cx="2850081" cy="830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000" b="1" cap="all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  <a:r>
              <a:rPr lang="en-US" altLang="zh-CN" sz="4000" b="1" cap="all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en-US" altLang="zh-CN" sz="2000" b="1" cap="all" dirty="0">
                <a:solidFill>
                  <a:schemeClr val="bg1"/>
                </a:solidFill>
                <a:latin typeface="Franklin Gothic Book" panose="020B0503020102020204" pitchFamily="34" charset="0"/>
                <a:ea typeface="Cambria Math" panose="02040503050406030204" pitchFamily="18" charset="0"/>
                <a:cs typeface="+mn-ea"/>
                <a:sym typeface="+mn-lt"/>
              </a:rPr>
              <a:t>contents</a:t>
            </a:r>
            <a:endParaRPr lang="zh-CN" altLang="en-US" sz="2000" b="1" cap="all" dirty="0">
              <a:solidFill>
                <a:schemeClr val="bg1"/>
              </a:solidFill>
              <a:latin typeface="Franklin Gothic Book" panose="020B05030201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6"/>
          <p:cNvSpPr>
            <a:spLocks noChangeArrowheads="1"/>
          </p:cNvSpPr>
          <p:nvPr/>
        </p:nvSpPr>
        <p:spPr bwMode="auto">
          <a:xfrm>
            <a:off x="6529810" y="1895554"/>
            <a:ext cx="6327354" cy="3818174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1589" y="696"/>
            <a:ext cx="803474" cy="7231261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2" name="矩形 1"/>
          <p:cNvSpPr>
            <a:spLocks noChangeArrowheads="1"/>
          </p:cNvSpPr>
          <p:nvPr/>
        </p:nvSpPr>
        <p:spPr bwMode="auto">
          <a:xfrm>
            <a:off x="741445" y="-56696"/>
            <a:ext cx="5812028" cy="7288652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8013551" y="3051702"/>
            <a:ext cx="4536504" cy="1788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智能制造系统的基本概念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TextBox 32"/>
          <p:cNvSpPr txBox="1"/>
          <p:nvPr/>
        </p:nvSpPr>
        <p:spPr>
          <a:xfrm>
            <a:off x="6795852" y="2722070"/>
            <a:ext cx="1927928" cy="1569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3900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39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ldLvl="0" animBg="1"/>
      <p:bldP spid="5123" grpId="0" bldLvl="0" animBg="1"/>
      <p:bldP spid="12" grpId="0" animBg="1"/>
      <p:bldP spid="13" grpId="0"/>
      <p:bldP spid="14" grpId="0"/>
      <p:bldP spid="1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 219"/>
          <p:cNvSpPr/>
          <p:nvPr/>
        </p:nvSpPr>
        <p:spPr>
          <a:xfrm>
            <a:off x="952437" y="808013"/>
            <a:ext cx="4973637" cy="536422"/>
          </a:xfrm>
          <a:prstGeom prst="roundRect">
            <a:avLst>
              <a:gd name="adj" fmla="val 50000"/>
            </a:avLst>
          </a:prstGeom>
          <a:solidFill>
            <a:srgbClr val="E6BCD7"/>
          </a:solidFill>
          <a:ln>
            <a:noFill/>
          </a:ln>
          <a:effectLst>
            <a:outerShdw blurRad="50800" dist="50800" dir="5400000" algn="ctr" rotWithShape="0">
              <a:srgbClr val="000000">
                <a:alpha val="3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15524" y="833847"/>
            <a:ext cx="4521763" cy="1251536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r>
              <a:rPr lang="zh-CN" altLang="en-US" sz="25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一、智能制造系统的基本概念</a:t>
            </a:r>
          </a:p>
          <a:p>
            <a:endParaRPr lang="zh-CN" altLang="en-US" sz="25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endParaRPr lang="zh-CN" altLang="en-US" sz="25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5" name="平行四边形 14"/>
          <p:cNvSpPr/>
          <p:nvPr/>
        </p:nvSpPr>
        <p:spPr>
          <a:xfrm flipH="1">
            <a:off x="315305" y="0"/>
            <a:ext cx="10643964" cy="618124"/>
          </a:xfrm>
          <a:prstGeom prst="parallelogram">
            <a:avLst>
              <a:gd name="adj" fmla="val 104225"/>
            </a:avLst>
          </a:prstGeom>
          <a:solidFill>
            <a:srgbClr val="9D3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938957" y="52576"/>
            <a:ext cx="7961709" cy="482094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第一节 智能制造系统的基本概念</a:t>
            </a:r>
            <a:endParaRPr lang="en-US" altLang="zh-CN" sz="25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直角三角形 16"/>
          <p:cNvSpPr/>
          <p:nvPr/>
        </p:nvSpPr>
        <p:spPr>
          <a:xfrm>
            <a:off x="-22771" y="1"/>
            <a:ext cx="633561" cy="644057"/>
          </a:xfrm>
          <a:prstGeom prst="rtTriangle">
            <a:avLst/>
          </a:prstGeom>
          <a:solidFill>
            <a:srgbClr val="513D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0" name="Picture 3" descr="G:\409835d4e6170db16fe5ea1d69c71340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86428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86903">
            <a:off x="10932535" y="-72093"/>
            <a:ext cx="901783" cy="91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平行四边形 20"/>
          <p:cNvSpPr/>
          <p:nvPr/>
        </p:nvSpPr>
        <p:spPr>
          <a:xfrm flipH="1">
            <a:off x="94432" y="0"/>
            <a:ext cx="743396" cy="618124"/>
          </a:xfrm>
          <a:prstGeom prst="parallelogram">
            <a:avLst>
              <a:gd name="adj" fmla="val 99241"/>
            </a:avLst>
          </a:prstGeom>
          <a:solidFill>
            <a:srgbClr val="8642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-10046" y="7075942"/>
            <a:ext cx="12869466" cy="174019"/>
          </a:xfrm>
          <a:prstGeom prst="rect">
            <a:avLst/>
          </a:prstGeom>
          <a:solidFill>
            <a:srgbClr val="9D3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TextBox 23"/>
          <p:cNvSpPr txBox="1"/>
          <p:nvPr/>
        </p:nvSpPr>
        <p:spPr>
          <a:xfrm>
            <a:off x="1433214" y="1603907"/>
            <a:ext cx="8985721" cy="2336576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智能制造（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Smart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 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Manufacturing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）</a:t>
            </a:r>
            <a:endParaRPr lang="en-US" altLang="zh-CN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zh-CN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信息物理系统（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Cyber-Physical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 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Systems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）</a:t>
            </a:r>
            <a:endParaRPr lang="en-US" altLang="zh-CN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zh-CN" altLang="en-US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711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6"/>
          <p:cNvSpPr>
            <a:spLocks noChangeArrowheads="1"/>
          </p:cNvSpPr>
          <p:nvPr/>
        </p:nvSpPr>
        <p:spPr bwMode="auto">
          <a:xfrm>
            <a:off x="6529810" y="1895554"/>
            <a:ext cx="6327354" cy="3818174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1589" y="696"/>
            <a:ext cx="803474" cy="7231261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2" name="矩形 1"/>
          <p:cNvSpPr>
            <a:spLocks noChangeArrowheads="1"/>
          </p:cNvSpPr>
          <p:nvPr/>
        </p:nvSpPr>
        <p:spPr bwMode="auto">
          <a:xfrm>
            <a:off x="741445" y="-56696"/>
            <a:ext cx="5812028" cy="7288652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8517607" y="2824237"/>
            <a:ext cx="33843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b="1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智能制造系统基本原理</a:t>
            </a:r>
            <a:endParaRPr lang="en-US" altLang="zh-CN" sz="4500" b="1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TextBox 32"/>
          <p:cNvSpPr txBox="1"/>
          <p:nvPr/>
        </p:nvSpPr>
        <p:spPr>
          <a:xfrm>
            <a:off x="6795852" y="2722070"/>
            <a:ext cx="1927928" cy="1569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3900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43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ldLvl="0" animBg="1"/>
      <p:bldP spid="5123" grpId="0" bldLvl="0" animBg="1"/>
      <p:bldP spid="12" grpId="0" animBg="1"/>
      <p:bldP spid="13" grpId="0"/>
      <p:bldP spid="14" grpId="0"/>
      <p:bldP spid="1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 219"/>
          <p:cNvSpPr/>
          <p:nvPr/>
        </p:nvSpPr>
        <p:spPr>
          <a:xfrm>
            <a:off x="951682" y="869927"/>
            <a:ext cx="4973637" cy="536422"/>
          </a:xfrm>
          <a:prstGeom prst="roundRect">
            <a:avLst>
              <a:gd name="adj" fmla="val 50000"/>
            </a:avLst>
          </a:prstGeom>
          <a:solidFill>
            <a:srgbClr val="E6BCD7"/>
          </a:solidFill>
          <a:ln>
            <a:noFill/>
          </a:ln>
          <a:effectLst>
            <a:outerShdw blurRad="50800" dist="50800" dir="5400000" algn="ctr" rotWithShape="0">
              <a:srgbClr val="000000">
                <a:alpha val="3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618" y="897091"/>
            <a:ext cx="4521763" cy="1251536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r>
              <a:rPr lang="zh-CN" altLang="en-US" sz="2500" b="1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二、智能制造系统基本原理</a:t>
            </a:r>
          </a:p>
          <a:p>
            <a:endParaRPr lang="zh-CN" altLang="en-US" sz="25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endParaRPr lang="zh-CN" altLang="en-US" sz="2500" b="1" dirty="0">
              <a:solidFill>
                <a:prstClr val="black"/>
              </a:soli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5" name="平行四边形 14"/>
          <p:cNvSpPr/>
          <p:nvPr/>
        </p:nvSpPr>
        <p:spPr>
          <a:xfrm flipH="1">
            <a:off x="250478" y="-2678"/>
            <a:ext cx="10643964" cy="618124"/>
          </a:xfrm>
          <a:prstGeom prst="parallelogram">
            <a:avLst>
              <a:gd name="adj" fmla="val 104225"/>
            </a:avLst>
          </a:prstGeom>
          <a:solidFill>
            <a:srgbClr val="9D3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938957" y="52576"/>
            <a:ext cx="7961709" cy="482094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r>
              <a:rPr lang="zh-CN" altLang="en-US" sz="2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第二节 智能制造系统基本原理</a:t>
            </a:r>
            <a:endParaRPr lang="en-US" altLang="zh-CN" sz="25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直角三角形 16"/>
          <p:cNvSpPr/>
          <p:nvPr/>
        </p:nvSpPr>
        <p:spPr>
          <a:xfrm>
            <a:off x="-22771" y="1"/>
            <a:ext cx="633561" cy="644057"/>
          </a:xfrm>
          <a:prstGeom prst="rtTriangle">
            <a:avLst/>
          </a:prstGeom>
          <a:solidFill>
            <a:srgbClr val="513D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0" name="Picture 3" descr="G:\409835d4e6170db16fe5ea1d69c71340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86428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86903">
            <a:off x="10932535" y="-72093"/>
            <a:ext cx="901783" cy="91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平行四边形 20"/>
          <p:cNvSpPr/>
          <p:nvPr/>
        </p:nvSpPr>
        <p:spPr>
          <a:xfrm flipH="1">
            <a:off x="94432" y="0"/>
            <a:ext cx="743396" cy="618124"/>
          </a:xfrm>
          <a:prstGeom prst="parallelogram">
            <a:avLst>
              <a:gd name="adj" fmla="val 99241"/>
            </a:avLst>
          </a:prstGeom>
          <a:solidFill>
            <a:srgbClr val="8642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-10046" y="7075942"/>
            <a:ext cx="12869466" cy="174019"/>
          </a:xfrm>
          <a:prstGeom prst="rect">
            <a:avLst/>
          </a:prstGeom>
          <a:solidFill>
            <a:srgbClr val="9D3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TextBox 23"/>
          <p:cNvSpPr txBox="1"/>
          <p:nvPr/>
        </p:nvSpPr>
        <p:spPr>
          <a:xfrm>
            <a:off x="1432458" y="2086198"/>
            <a:ext cx="8985721" cy="1759495"/>
          </a:xfrm>
          <a:prstGeom prst="rect">
            <a:avLst/>
          </a:prstGeom>
          <a:noFill/>
        </p:spPr>
        <p:txBody>
          <a:bodyPr wrap="square" lIns="96433" tIns="48216" rIns="96433" bIns="48216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人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-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信息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-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物理系统（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Human-Cyber-Physical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 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Systems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，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HCPS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）</a:t>
            </a:r>
            <a:endParaRPr lang="en-US" altLang="zh-CN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zh-CN" sz="2500" dirty="0">
              <a:solidFill>
                <a:prstClr val="black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数字孪生体（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Digital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 </a:t>
            </a:r>
            <a:r>
              <a:rPr lang="en-US" altLang="zh-CN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Twin</a:t>
            </a:r>
            <a:r>
              <a:rPr lang="zh-CN" altLang="en-US" sz="2500" dirty="0">
                <a:solidFill>
                  <a:prstClr val="black"/>
                </a:solidFill>
                <a:latin typeface="Times New Roman" panose="02020603050405020304" pitchFamily="18" charset="0"/>
                <a:ea typeface="隶书" panose="02010509060101010101" pitchFamily="49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0052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6"/>
          <p:cNvSpPr>
            <a:spLocks noChangeArrowheads="1"/>
          </p:cNvSpPr>
          <p:nvPr/>
        </p:nvSpPr>
        <p:spPr bwMode="auto">
          <a:xfrm>
            <a:off x="6529810" y="1895554"/>
            <a:ext cx="6327354" cy="3818174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1589" y="696"/>
            <a:ext cx="803474" cy="7231261"/>
          </a:xfrm>
          <a:prstGeom prst="rect">
            <a:avLst/>
          </a:prstGeom>
          <a:solidFill>
            <a:srgbClr val="73397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2" name="矩形 1"/>
          <p:cNvSpPr>
            <a:spLocks noChangeArrowheads="1"/>
          </p:cNvSpPr>
          <p:nvPr/>
        </p:nvSpPr>
        <p:spPr bwMode="auto">
          <a:xfrm>
            <a:off x="741445" y="-56696"/>
            <a:ext cx="5812028" cy="7288652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 sz="2530">
              <a:solidFill>
                <a:srgbClr val="FFFFFF"/>
              </a:solidFill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8517607" y="2824237"/>
            <a:ext cx="4339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b="1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《</a:t>
            </a:r>
            <a:r>
              <a:rPr lang="zh-CN" altLang="en-US" sz="4500" b="1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中国制造</a:t>
            </a:r>
            <a:r>
              <a:rPr lang="en-US" altLang="zh-CN" sz="4500" b="1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2025》</a:t>
            </a:r>
            <a:r>
              <a:rPr lang="zh-CN" altLang="en-US" sz="4500" b="1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与智能制造</a:t>
            </a:r>
            <a:endParaRPr lang="en-US" altLang="zh-CN" sz="4500" b="1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TextBox 32"/>
          <p:cNvSpPr txBox="1"/>
          <p:nvPr/>
        </p:nvSpPr>
        <p:spPr>
          <a:xfrm>
            <a:off x="6795852" y="2722070"/>
            <a:ext cx="1927928" cy="1569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3900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65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ldLvl="0" animBg="1"/>
      <p:bldP spid="5123" grpId="0" bldLvl="0" animBg="1"/>
      <p:bldP spid="12" grpId="0" animBg="1"/>
      <p:bldP spid="13" grpId="0"/>
      <p:bldP spid="14" grpId="0"/>
      <p:bldP spid="1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8">
            <a:extLst>
              <a:ext uri="{FF2B5EF4-FFF2-40B4-BE49-F238E27FC236}">
                <a16:creationId xmlns:a16="http://schemas.microsoft.com/office/drawing/2014/main" id="{5ABBDC59-FA1C-5069-1D3F-FDAC44DB4B22}"/>
              </a:ext>
            </a:extLst>
          </p:cNvPr>
          <p:cNvSpPr txBox="1">
            <a:spLocks/>
          </p:cNvSpPr>
          <p:nvPr/>
        </p:nvSpPr>
        <p:spPr bwMode="auto">
          <a:xfrm>
            <a:off x="2270000" y="368856"/>
            <a:ext cx="7886700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rgbClr val="000000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rPr>
              <a:t>中国制造</a:t>
            </a:r>
            <a:r>
              <a:rPr lang="en-US" altLang="zh-CN" sz="4000" b="1" dirty="0">
                <a:solidFill>
                  <a:srgbClr val="000000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rPr>
              <a:t>2025—</a:t>
            </a:r>
            <a:r>
              <a:rPr lang="zh-CN" altLang="en-US" sz="4000" b="1" dirty="0">
                <a:solidFill>
                  <a:srgbClr val="000000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rPr>
              <a:t>十大重点发展领域</a:t>
            </a:r>
          </a:p>
        </p:txBody>
      </p:sp>
      <p:sp>
        <p:nvSpPr>
          <p:cNvPr id="6" name="Oval 80">
            <a:extLst>
              <a:ext uri="{FF2B5EF4-FFF2-40B4-BE49-F238E27FC236}">
                <a16:creationId xmlns:a16="http://schemas.microsoft.com/office/drawing/2014/main" id="{8F9F663E-AD38-A9E1-2D0B-B2FB637AC7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95" y="1726240"/>
            <a:ext cx="675342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Oval 92">
            <a:extLst>
              <a:ext uri="{FF2B5EF4-FFF2-40B4-BE49-F238E27FC236}">
                <a16:creationId xmlns:a16="http://schemas.microsoft.com/office/drawing/2014/main" id="{40EA91D9-FCBA-8FBD-27D8-AB36ABEFF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95" y="2723715"/>
            <a:ext cx="675342" cy="655567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Oval 97">
            <a:extLst>
              <a:ext uri="{FF2B5EF4-FFF2-40B4-BE49-F238E27FC236}">
                <a16:creationId xmlns:a16="http://schemas.microsoft.com/office/drawing/2014/main" id="{1C17D342-8857-E52B-7FC5-47A6966B3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424" y="1726240"/>
            <a:ext cx="675340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Oval 102">
            <a:extLst>
              <a:ext uri="{FF2B5EF4-FFF2-40B4-BE49-F238E27FC236}">
                <a16:creationId xmlns:a16="http://schemas.microsoft.com/office/drawing/2014/main" id="{9F3C9190-570C-B1E1-03E2-81EA56FDC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424" y="2725200"/>
            <a:ext cx="675340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Oval 106">
            <a:extLst>
              <a:ext uri="{FF2B5EF4-FFF2-40B4-BE49-F238E27FC236}">
                <a16:creationId xmlns:a16="http://schemas.microsoft.com/office/drawing/2014/main" id="{56D1E61C-FE9A-29AA-B651-FF0C59A09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95" y="3681050"/>
            <a:ext cx="675342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Oval 110">
            <a:extLst>
              <a:ext uri="{FF2B5EF4-FFF2-40B4-BE49-F238E27FC236}">
                <a16:creationId xmlns:a16="http://schemas.microsoft.com/office/drawing/2014/main" id="{EBCDBCBC-0778-E45C-1C21-3C18E39B33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424" y="3681050"/>
            <a:ext cx="675340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2" name="组合 13">
            <a:extLst>
              <a:ext uri="{FF2B5EF4-FFF2-40B4-BE49-F238E27FC236}">
                <a16:creationId xmlns:a16="http://schemas.microsoft.com/office/drawing/2014/main" id="{6D2672ED-0E7E-1DC7-03B2-408904C8EFEB}"/>
              </a:ext>
            </a:extLst>
          </p:cNvPr>
          <p:cNvGrpSpPr>
            <a:grpSpLocks/>
          </p:cNvGrpSpPr>
          <p:nvPr/>
        </p:nvGrpSpPr>
        <p:grpSpPr bwMode="auto">
          <a:xfrm>
            <a:off x="2935160" y="1802055"/>
            <a:ext cx="3350199" cy="823547"/>
            <a:chOff x="0" y="0"/>
            <a:chExt cx="2757787" cy="879740"/>
          </a:xfrm>
        </p:grpSpPr>
        <p:sp>
          <p:nvSpPr>
            <p:cNvPr id="13" name="TextBox 15">
              <a:extLst>
                <a:ext uri="{FF2B5EF4-FFF2-40B4-BE49-F238E27FC236}">
                  <a16:creationId xmlns:a16="http://schemas.microsoft.com/office/drawing/2014/main" id="{7FA6EBF6-75B6-2A51-E070-CBF051C9F3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174134" cy="646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新一代信息技术产业</a:t>
              </a:r>
            </a:p>
          </p:txBody>
        </p: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334A7096-AA50-0C45-6F88-4E49F48D98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752083" cy="5230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集成电路、信息通讯、操作系统和软件</a:t>
              </a:r>
              <a:endParaRPr lang="en-US" altLang="zh-CN" sz="140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15" name="组合 18">
            <a:extLst>
              <a:ext uri="{FF2B5EF4-FFF2-40B4-BE49-F238E27FC236}">
                <a16:creationId xmlns:a16="http://schemas.microsoft.com/office/drawing/2014/main" id="{CFB29C92-9F16-90A5-8EF6-211BED2B08E9}"/>
              </a:ext>
            </a:extLst>
          </p:cNvPr>
          <p:cNvGrpSpPr>
            <a:grpSpLocks/>
          </p:cNvGrpSpPr>
          <p:nvPr/>
        </p:nvGrpSpPr>
        <p:grpSpPr bwMode="auto">
          <a:xfrm>
            <a:off x="2941285" y="2738580"/>
            <a:ext cx="2888194" cy="621377"/>
            <a:chOff x="0" y="0"/>
            <a:chExt cx="2444641" cy="66437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F61E6F1-6152-95A2-8E56-9E9446B525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444641" cy="647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高档数控机床和机器人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14562-D386-8FA5-C04C-C13AB87909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307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高档数控机场和机器人</a:t>
              </a:r>
              <a:endParaRPr lang="en-US" altLang="zh-CN" sz="140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18" name="组合 21">
            <a:extLst>
              <a:ext uri="{FF2B5EF4-FFF2-40B4-BE49-F238E27FC236}">
                <a16:creationId xmlns:a16="http://schemas.microsoft.com/office/drawing/2014/main" id="{AF0E9EAE-2781-2B1D-109F-5C3E42121AC6}"/>
              </a:ext>
            </a:extLst>
          </p:cNvPr>
          <p:cNvGrpSpPr>
            <a:grpSpLocks/>
          </p:cNvGrpSpPr>
          <p:nvPr/>
        </p:nvGrpSpPr>
        <p:grpSpPr bwMode="auto">
          <a:xfrm>
            <a:off x="2933628" y="3694430"/>
            <a:ext cx="2895851" cy="824367"/>
            <a:chOff x="0" y="0"/>
            <a:chExt cx="2759900" cy="879304"/>
          </a:xfrm>
        </p:grpSpPr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C93C6CC4-8EE7-A532-3543-CE8924B2F8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444641" cy="369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航空航天装备</a:t>
              </a:r>
            </a:p>
          </p:txBody>
        </p:sp>
        <p:sp>
          <p:nvSpPr>
            <p:cNvPr id="20" name="TextBox 16">
              <a:extLst>
                <a:ext uri="{FF2B5EF4-FFF2-40B4-BE49-F238E27FC236}">
                  <a16:creationId xmlns:a16="http://schemas.microsoft.com/office/drawing/2014/main" id="{1AFA33CD-B0BB-5A97-8F29-A1C54AF6AE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3" y="356705"/>
              <a:ext cx="2754197" cy="522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大型客机、宽体客机、运载火箭等</a:t>
              </a:r>
              <a:endParaRPr lang="en-US" altLang="zh-CN" sz="140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21" name="组合 24">
            <a:extLst>
              <a:ext uri="{FF2B5EF4-FFF2-40B4-BE49-F238E27FC236}">
                <a16:creationId xmlns:a16="http://schemas.microsoft.com/office/drawing/2014/main" id="{CD8C2A9F-508F-8ABF-50D4-506D3435350E}"/>
              </a:ext>
            </a:extLst>
          </p:cNvPr>
          <p:cNvGrpSpPr>
            <a:grpSpLocks/>
          </p:cNvGrpSpPr>
          <p:nvPr/>
        </p:nvGrpSpPr>
        <p:grpSpPr bwMode="auto">
          <a:xfrm>
            <a:off x="7526254" y="1865976"/>
            <a:ext cx="2565072" cy="824365"/>
            <a:chOff x="0" y="0"/>
            <a:chExt cx="2444641" cy="879304"/>
          </a:xfrm>
        </p:grpSpPr>
        <p:sp>
          <p:nvSpPr>
            <p:cNvPr id="22" name="TextBox 15">
              <a:extLst>
                <a:ext uri="{FF2B5EF4-FFF2-40B4-BE49-F238E27FC236}">
                  <a16:creationId xmlns:a16="http://schemas.microsoft.com/office/drawing/2014/main" id="{A25BAA0D-AC0E-667F-49B0-ACA4062944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000456" cy="6455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节能与新能源汽车</a:t>
              </a:r>
            </a:p>
          </p:txBody>
        </p:sp>
        <p:sp>
          <p:nvSpPr>
            <p:cNvPr id="23" name="TextBox 16">
              <a:extLst>
                <a:ext uri="{FF2B5EF4-FFF2-40B4-BE49-F238E27FC236}">
                  <a16:creationId xmlns:a16="http://schemas.microsoft.com/office/drawing/2014/main" id="{93542748-48CE-6258-1690-AC3B53AC70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522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电动汽车、燃料电池汽车等</a:t>
              </a:r>
              <a:endPara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24" name="组合 27">
            <a:extLst>
              <a:ext uri="{FF2B5EF4-FFF2-40B4-BE49-F238E27FC236}">
                <a16:creationId xmlns:a16="http://schemas.microsoft.com/office/drawing/2014/main" id="{16638B87-4CD0-BCE1-C69B-ADDAC6C81EE1}"/>
              </a:ext>
            </a:extLst>
          </p:cNvPr>
          <p:cNvGrpSpPr>
            <a:grpSpLocks/>
          </p:cNvGrpSpPr>
          <p:nvPr/>
        </p:nvGrpSpPr>
        <p:grpSpPr bwMode="auto">
          <a:xfrm>
            <a:off x="7526254" y="2717769"/>
            <a:ext cx="2565072" cy="1025612"/>
            <a:chOff x="0" y="0"/>
            <a:chExt cx="2444641" cy="1095592"/>
          </a:xfrm>
        </p:grpSpPr>
        <p:sp>
          <p:nvSpPr>
            <p:cNvPr id="25" name="TextBox 15">
              <a:extLst>
                <a:ext uri="{FF2B5EF4-FFF2-40B4-BE49-F238E27FC236}">
                  <a16:creationId xmlns:a16="http://schemas.microsoft.com/office/drawing/2014/main" id="{51FB732F-550C-D2FE-A70D-D9B83D47EA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703232" cy="369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电力装备</a:t>
              </a:r>
            </a:p>
          </p:txBody>
        </p:sp>
        <p:sp>
          <p:nvSpPr>
            <p:cNvPr id="26" name="TextBox 16">
              <a:extLst>
                <a:ext uri="{FF2B5EF4-FFF2-40B4-BE49-F238E27FC236}">
                  <a16:creationId xmlns:a16="http://schemas.microsoft.com/office/drawing/2014/main" id="{F2050D50-17A2-599E-A1E1-8D45EC429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738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新能源、可再生能源、智能电网、高效超净排放煤电机组。</a:t>
              </a:r>
              <a:endPara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27" name="组合 30">
            <a:extLst>
              <a:ext uri="{FF2B5EF4-FFF2-40B4-BE49-F238E27FC236}">
                <a16:creationId xmlns:a16="http://schemas.microsoft.com/office/drawing/2014/main" id="{E71F5D3E-1403-91C2-BA13-49C1AE39DAF1}"/>
              </a:ext>
            </a:extLst>
          </p:cNvPr>
          <p:cNvGrpSpPr>
            <a:grpSpLocks/>
          </p:cNvGrpSpPr>
          <p:nvPr/>
        </p:nvGrpSpPr>
        <p:grpSpPr bwMode="auto">
          <a:xfrm>
            <a:off x="7526254" y="3681051"/>
            <a:ext cx="2565072" cy="1025612"/>
            <a:chOff x="0" y="0"/>
            <a:chExt cx="2444641" cy="1095592"/>
          </a:xfrm>
        </p:grpSpPr>
        <p:sp>
          <p:nvSpPr>
            <p:cNvPr id="28" name="TextBox 15">
              <a:extLst>
                <a:ext uri="{FF2B5EF4-FFF2-40B4-BE49-F238E27FC236}">
                  <a16:creationId xmlns:a16="http://schemas.microsoft.com/office/drawing/2014/main" id="{9B89EE24-6323-49D1-7AAC-BDFB679A6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703232" cy="3945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农机装备</a:t>
              </a:r>
            </a:p>
          </p:txBody>
        </p:sp>
        <p:sp>
          <p:nvSpPr>
            <p:cNvPr id="29" name="TextBox 16">
              <a:extLst>
                <a:ext uri="{FF2B5EF4-FFF2-40B4-BE49-F238E27FC236}">
                  <a16:creationId xmlns:a16="http://schemas.microsoft.com/office/drawing/2014/main" id="{8DC72F99-5855-24F8-33DF-D9DE167E64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738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育、耕、种、管、收、运、贮等过程中使用的先进农机装备</a:t>
              </a:r>
              <a:endPara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30" name="Oval 80">
            <a:extLst>
              <a:ext uri="{FF2B5EF4-FFF2-40B4-BE49-F238E27FC236}">
                <a16:creationId xmlns:a16="http://schemas.microsoft.com/office/drawing/2014/main" id="{1073DFAC-5C37-6052-5BC0-2A34B2E6E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95" y="4638387"/>
            <a:ext cx="675342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1" name="组合 13">
            <a:extLst>
              <a:ext uri="{FF2B5EF4-FFF2-40B4-BE49-F238E27FC236}">
                <a16:creationId xmlns:a16="http://schemas.microsoft.com/office/drawing/2014/main" id="{AE2CBFB5-62C1-4069-37AF-C693F0B1AEF5}"/>
              </a:ext>
            </a:extLst>
          </p:cNvPr>
          <p:cNvGrpSpPr>
            <a:grpSpLocks/>
          </p:cNvGrpSpPr>
          <p:nvPr/>
        </p:nvGrpSpPr>
        <p:grpSpPr bwMode="auto">
          <a:xfrm>
            <a:off x="2933628" y="4651766"/>
            <a:ext cx="3207715" cy="864613"/>
            <a:chOff x="-1" y="0"/>
            <a:chExt cx="2759900" cy="923608"/>
          </a:xfrm>
        </p:grpSpPr>
        <p:sp>
          <p:nvSpPr>
            <p:cNvPr id="32" name="TextBox 15">
              <a:extLst>
                <a:ext uri="{FF2B5EF4-FFF2-40B4-BE49-F238E27FC236}">
                  <a16:creationId xmlns:a16="http://schemas.microsoft.com/office/drawing/2014/main" id="{75EEF221-60FF-C8EA-2F17-970381CD37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" y="0"/>
              <a:ext cx="2759900" cy="923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海洋工程装备及高技术船舶</a:t>
              </a:r>
            </a:p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  <p:sp>
          <p:nvSpPr>
            <p:cNvPr id="33" name="TextBox 16">
              <a:extLst>
                <a:ext uri="{FF2B5EF4-FFF2-40B4-BE49-F238E27FC236}">
                  <a16:creationId xmlns:a16="http://schemas.microsoft.com/office/drawing/2014/main" id="{2BA20C5B-21FE-912D-E997-5CD436F6AC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754195" cy="5230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深海探测 、资源 开发利用 、海 上作业保障装备等</a:t>
              </a:r>
              <a:endParaRPr lang="en-US" altLang="zh-CN" sz="140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34" name="Oval 80">
            <a:extLst>
              <a:ext uri="{FF2B5EF4-FFF2-40B4-BE49-F238E27FC236}">
                <a16:creationId xmlns:a16="http://schemas.microsoft.com/office/drawing/2014/main" id="{7DE1596E-74E3-FA33-A158-815DEDBFD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424" y="4635414"/>
            <a:ext cx="675340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5" name="组合 13">
            <a:extLst>
              <a:ext uri="{FF2B5EF4-FFF2-40B4-BE49-F238E27FC236}">
                <a16:creationId xmlns:a16="http://schemas.microsoft.com/office/drawing/2014/main" id="{4BF4D994-E39A-9B4A-60D7-0AB2AAC3FBC6}"/>
              </a:ext>
            </a:extLst>
          </p:cNvPr>
          <p:cNvGrpSpPr>
            <a:grpSpLocks/>
          </p:cNvGrpSpPr>
          <p:nvPr/>
        </p:nvGrpSpPr>
        <p:grpSpPr bwMode="auto">
          <a:xfrm>
            <a:off x="7526255" y="4650279"/>
            <a:ext cx="3151592" cy="1027204"/>
            <a:chOff x="0" y="0"/>
            <a:chExt cx="2444641" cy="1095108"/>
          </a:xfrm>
        </p:grpSpPr>
        <p:sp>
          <p:nvSpPr>
            <p:cNvPr id="36" name="TextBox 15">
              <a:extLst>
                <a:ext uri="{FF2B5EF4-FFF2-40B4-BE49-F238E27FC236}">
                  <a16:creationId xmlns:a16="http://schemas.microsoft.com/office/drawing/2014/main" id="{3E0C06DE-41A5-6D3D-9414-E6F20F415B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703232" cy="3937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新材料</a:t>
              </a:r>
            </a:p>
          </p:txBody>
        </p:sp>
        <p:sp>
          <p:nvSpPr>
            <p:cNvPr id="37" name="TextBox 16">
              <a:extLst>
                <a:ext uri="{FF2B5EF4-FFF2-40B4-BE49-F238E27FC236}">
                  <a16:creationId xmlns:a16="http://schemas.microsoft.com/office/drawing/2014/main" id="{9A92AD39-444C-5EE7-727B-D18C9CB9C1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738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特种金属、高性能结构材料、高分子材料、无机非金属材料、新型复合材料</a:t>
              </a:r>
              <a:endPara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38" name="Oval 80">
            <a:extLst>
              <a:ext uri="{FF2B5EF4-FFF2-40B4-BE49-F238E27FC236}">
                <a16:creationId xmlns:a16="http://schemas.microsoft.com/office/drawing/2014/main" id="{26B55956-C9D2-14D0-354C-4142E8257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95" y="5598697"/>
            <a:ext cx="675342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24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9" name="组合 13">
            <a:extLst>
              <a:ext uri="{FF2B5EF4-FFF2-40B4-BE49-F238E27FC236}">
                <a16:creationId xmlns:a16="http://schemas.microsoft.com/office/drawing/2014/main" id="{5E1CD585-EFC3-F32B-3E4E-15DA68B7772E}"/>
              </a:ext>
            </a:extLst>
          </p:cNvPr>
          <p:cNvGrpSpPr>
            <a:grpSpLocks/>
          </p:cNvGrpSpPr>
          <p:nvPr/>
        </p:nvGrpSpPr>
        <p:grpSpPr bwMode="auto">
          <a:xfrm>
            <a:off x="2933628" y="5620995"/>
            <a:ext cx="3279723" cy="824367"/>
            <a:chOff x="0" y="0"/>
            <a:chExt cx="2759901" cy="879304"/>
          </a:xfrm>
        </p:grpSpPr>
        <p:sp>
          <p:nvSpPr>
            <p:cNvPr id="40" name="TextBox 15">
              <a:extLst>
                <a:ext uri="{FF2B5EF4-FFF2-40B4-BE49-F238E27FC236}">
                  <a16:creationId xmlns:a16="http://schemas.microsoft.com/office/drawing/2014/main" id="{2F5F8109-D344-5418-BEE1-92C062A87E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759901" cy="369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先进轨道交通装备</a:t>
              </a:r>
            </a:p>
          </p:txBody>
        </p:sp>
        <p:sp>
          <p:nvSpPr>
            <p:cNvPr id="41" name="TextBox 16">
              <a:extLst>
                <a:ext uri="{FF2B5EF4-FFF2-40B4-BE49-F238E27FC236}">
                  <a16:creationId xmlns:a16="http://schemas.microsoft.com/office/drawing/2014/main" id="{93CA8DE2-6A57-0BAE-088C-04A0246407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3" y="356705"/>
              <a:ext cx="2754197" cy="5225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绿色智能 、高速重载轨道交通系统</a:t>
              </a:r>
              <a:endPara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42" name="Oval 80">
            <a:extLst>
              <a:ext uri="{FF2B5EF4-FFF2-40B4-BE49-F238E27FC236}">
                <a16:creationId xmlns:a16="http://schemas.microsoft.com/office/drawing/2014/main" id="{A0593052-204D-E8C1-C4A2-45FF49560E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424" y="5598697"/>
            <a:ext cx="675340" cy="654081"/>
          </a:xfrm>
          <a:prstGeom prst="roundRect">
            <a:avLst>
              <a:gd name="adj" fmla="val 16667"/>
            </a:avLst>
          </a:prstGeom>
          <a:solidFill>
            <a:srgbClr val="D634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AU" altLang="en-US"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43" name="组合 13">
            <a:extLst>
              <a:ext uri="{FF2B5EF4-FFF2-40B4-BE49-F238E27FC236}">
                <a16:creationId xmlns:a16="http://schemas.microsoft.com/office/drawing/2014/main" id="{A2692F37-D49B-2D1A-5065-340694AAF7A8}"/>
              </a:ext>
            </a:extLst>
          </p:cNvPr>
          <p:cNvGrpSpPr>
            <a:grpSpLocks/>
          </p:cNvGrpSpPr>
          <p:nvPr/>
        </p:nvGrpSpPr>
        <p:grpSpPr bwMode="auto">
          <a:xfrm>
            <a:off x="7526255" y="5615049"/>
            <a:ext cx="3151592" cy="1025612"/>
            <a:chOff x="0" y="0"/>
            <a:chExt cx="2816027" cy="1095592"/>
          </a:xfrm>
        </p:grpSpPr>
        <p:sp>
          <p:nvSpPr>
            <p:cNvPr id="44" name="TextBox 15">
              <a:extLst>
                <a:ext uri="{FF2B5EF4-FFF2-40B4-BE49-F238E27FC236}">
                  <a16:creationId xmlns:a16="http://schemas.microsoft.com/office/drawing/2014/main" id="{2BEEB233-BF6A-EA67-6B19-1036258C45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2816027" cy="646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生物医药及高性能医疗器械</a:t>
              </a:r>
            </a:p>
          </p:txBody>
        </p:sp>
        <p:sp>
          <p:nvSpPr>
            <p:cNvPr id="45" name="TextBox 16">
              <a:extLst>
                <a:ext uri="{FF2B5EF4-FFF2-40B4-BE49-F238E27FC236}">
                  <a16:creationId xmlns:a16="http://schemas.microsoft.com/office/drawing/2014/main" id="{41D12938-4940-68D9-A6BD-905F6F617B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" y="356705"/>
              <a:ext cx="2438937" cy="738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400">
                  <a:solidFill>
                    <a:srgbClr val="262626"/>
                  </a:solidFill>
                  <a:latin typeface="微软雅黑" panose="020B0503020204020204" pitchFamily="34" charset="-122"/>
                  <a:sym typeface="Gill Sans"/>
                </a:rPr>
                <a:t>药物新产品及影像设备、药用机器人等移动医疗产品</a:t>
              </a:r>
              <a:endParaRPr lang="en-US" altLang="zh-CN" sz="1400">
                <a:solidFill>
                  <a:srgbClr val="262626"/>
                </a:solidFill>
                <a:latin typeface="微软雅黑" panose="020B0503020204020204" pitchFamily="34" charset="-122"/>
                <a:sym typeface="Gill Sans"/>
              </a:endParaRPr>
            </a:p>
          </p:txBody>
        </p:sp>
      </p:grpSp>
      <p:grpSp>
        <p:nvGrpSpPr>
          <p:cNvPr id="46" name="组合 57">
            <a:extLst>
              <a:ext uri="{FF2B5EF4-FFF2-40B4-BE49-F238E27FC236}">
                <a16:creationId xmlns:a16="http://schemas.microsoft.com/office/drawing/2014/main" id="{5D11E634-2E0B-D5C9-59DC-48F8F3519292}"/>
              </a:ext>
            </a:extLst>
          </p:cNvPr>
          <p:cNvGrpSpPr>
            <a:grpSpLocks/>
          </p:cNvGrpSpPr>
          <p:nvPr/>
        </p:nvGrpSpPr>
        <p:grpSpPr bwMode="auto">
          <a:xfrm>
            <a:off x="2155683" y="3792541"/>
            <a:ext cx="369064" cy="445964"/>
            <a:chOff x="11125308" y="4059849"/>
            <a:chExt cx="655834" cy="863202"/>
          </a:xfrm>
        </p:grpSpPr>
        <p:sp>
          <p:nvSpPr>
            <p:cNvPr id="47" name="Freeform 299">
              <a:extLst>
                <a:ext uri="{FF2B5EF4-FFF2-40B4-BE49-F238E27FC236}">
                  <a16:creationId xmlns:a16="http://schemas.microsoft.com/office/drawing/2014/main" id="{E7797DEB-BF1E-D154-E465-4B3A1AE19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62531" y="4059849"/>
              <a:ext cx="218611" cy="246094"/>
            </a:xfrm>
            <a:custGeom>
              <a:avLst/>
              <a:gdLst>
                <a:gd name="T0" fmla="*/ 212703 w 74"/>
                <a:gd name="T1" fmla="*/ 2965 h 83"/>
                <a:gd name="T2" fmla="*/ 215657 w 74"/>
                <a:gd name="T3" fmla="*/ 20755 h 83"/>
                <a:gd name="T4" fmla="*/ 200886 w 74"/>
                <a:gd name="T5" fmla="*/ 41510 h 83"/>
                <a:gd name="T6" fmla="*/ 168390 w 74"/>
                <a:gd name="T7" fmla="*/ 246094 h 83"/>
                <a:gd name="T8" fmla="*/ 0 w 74"/>
                <a:gd name="T9" fmla="*/ 124529 h 83"/>
                <a:gd name="T10" fmla="*/ 180206 w 74"/>
                <a:gd name="T11" fmla="*/ 26685 h 83"/>
                <a:gd name="T12" fmla="*/ 194977 w 74"/>
                <a:gd name="T13" fmla="*/ 5930 h 83"/>
                <a:gd name="T14" fmla="*/ 212703 w 74"/>
                <a:gd name="T15" fmla="*/ 2965 h 8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4" h="83">
                  <a:moveTo>
                    <a:pt x="72" y="1"/>
                  </a:moveTo>
                  <a:cubicBezTo>
                    <a:pt x="74" y="2"/>
                    <a:pt x="74" y="5"/>
                    <a:pt x="73" y="7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0" y="24"/>
                    <a:pt x="74" y="49"/>
                    <a:pt x="57" y="8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6" y="16"/>
                    <a:pt x="51" y="10"/>
                    <a:pt x="61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8" y="0"/>
                    <a:pt x="70" y="0"/>
                    <a:pt x="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8" name="Freeform 300">
              <a:extLst>
                <a:ext uri="{FF2B5EF4-FFF2-40B4-BE49-F238E27FC236}">
                  <a16:creationId xmlns:a16="http://schemas.microsoft.com/office/drawing/2014/main" id="{DA94CF9D-2D46-2E48-C7D2-AFC3B54E3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93888" y="4208505"/>
              <a:ext cx="322295" cy="331040"/>
            </a:xfrm>
            <a:custGeom>
              <a:avLst/>
              <a:gdLst>
                <a:gd name="T0" fmla="*/ 147842 w 109"/>
                <a:gd name="T1" fmla="*/ 0 h 112"/>
                <a:gd name="T2" fmla="*/ 322295 w 109"/>
                <a:gd name="T3" fmla="*/ 124140 h 112"/>
                <a:gd name="T4" fmla="*/ 298640 w 109"/>
                <a:gd name="T5" fmla="*/ 165520 h 112"/>
                <a:gd name="T6" fmla="*/ 180367 w 109"/>
                <a:gd name="T7" fmla="*/ 331040 h 112"/>
                <a:gd name="T8" fmla="*/ 0 w 109"/>
                <a:gd name="T9" fmla="*/ 203944 h 112"/>
                <a:gd name="T10" fmla="*/ 118273 w 109"/>
                <a:gd name="T11" fmla="*/ 38424 h 112"/>
                <a:gd name="T12" fmla="*/ 147842 w 109"/>
                <a:gd name="T13" fmla="*/ 0 h 11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9" h="112">
                  <a:moveTo>
                    <a:pt x="50" y="0"/>
                  </a:moveTo>
                  <a:cubicBezTo>
                    <a:pt x="109" y="42"/>
                    <a:pt x="109" y="42"/>
                    <a:pt x="109" y="42"/>
                  </a:cubicBezTo>
                  <a:cubicBezTo>
                    <a:pt x="107" y="46"/>
                    <a:pt x="104" y="51"/>
                    <a:pt x="101" y="56"/>
                  </a:cubicBezTo>
                  <a:cubicBezTo>
                    <a:pt x="84" y="79"/>
                    <a:pt x="70" y="98"/>
                    <a:pt x="61" y="112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0" y="55"/>
                    <a:pt x="23" y="36"/>
                    <a:pt x="40" y="13"/>
                  </a:cubicBezTo>
                  <a:cubicBezTo>
                    <a:pt x="43" y="8"/>
                    <a:pt x="47" y="4"/>
                    <a:pt x="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9" name="Freeform 301">
              <a:extLst>
                <a:ext uri="{FF2B5EF4-FFF2-40B4-BE49-F238E27FC236}">
                  <a16:creationId xmlns:a16="http://schemas.microsoft.com/office/drawing/2014/main" id="{02BD369E-43A7-B27C-EF90-A8CA25265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7686" y="4438359"/>
              <a:ext cx="238599" cy="259835"/>
            </a:xfrm>
            <a:custGeom>
              <a:avLst/>
              <a:gdLst>
                <a:gd name="T0" fmla="*/ 58913 w 81"/>
                <a:gd name="T1" fmla="*/ 0 h 88"/>
                <a:gd name="T2" fmla="*/ 238599 w 81"/>
                <a:gd name="T3" fmla="*/ 124012 h 88"/>
                <a:gd name="T4" fmla="*/ 194414 w 81"/>
                <a:gd name="T5" fmla="*/ 186018 h 88"/>
                <a:gd name="T6" fmla="*/ 35348 w 81"/>
                <a:gd name="T7" fmla="*/ 259835 h 88"/>
                <a:gd name="T8" fmla="*/ 0 w 81"/>
                <a:gd name="T9" fmla="*/ 233261 h 88"/>
                <a:gd name="T10" fmla="*/ 17674 w 81"/>
                <a:gd name="T11" fmla="*/ 59053 h 88"/>
                <a:gd name="T12" fmla="*/ 58913 w 81"/>
                <a:gd name="T13" fmla="*/ 0 h 8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1" h="88">
                  <a:moveTo>
                    <a:pt x="20" y="0"/>
                  </a:moveTo>
                  <a:cubicBezTo>
                    <a:pt x="81" y="42"/>
                    <a:pt x="81" y="42"/>
                    <a:pt x="81" y="42"/>
                  </a:cubicBezTo>
                  <a:cubicBezTo>
                    <a:pt x="71" y="56"/>
                    <a:pt x="66" y="63"/>
                    <a:pt x="66" y="63"/>
                  </a:cubicBezTo>
                  <a:cubicBezTo>
                    <a:pt x="12" y="88"/>
                    <a:pt x="12" y="88"/>
                    <a:pt x="12" y="8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11" y="13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Freeform 302">
              <a:extLst>
                <a:ext uri="{FF2B5EF4-FFF2-40B4-BE49-F238E27FC236}">
                  <a16:creationId xmlns:a16="http://schemas.microsoft.com/office/drawing/2014/main" id="{985BC386-4801-EBDD-A090-849A69314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6399" y="4660718"/>
              <a:ext cx="156151" cy="194876"/>
            </a:xfrm>
            <a:custGeom>
              <a:avLst/>
              <a:gdLst>
                <a:gd name="T0" fmla="*/ 118675 w 125"/>
                <a:gd name="T1" fmla="*/ 0 h 156"/>
                <a:gd name="T2" fmla="*/ 156151 w 125"/>
                <a:gd name="T3" fmla="*/ 123671 h 156"/>
                <a:gd name="T4" fmla="*/ 106183 w 125"/>
                <a:gd name="T5" fmla="*/ 194876 h 156"/>
                <a:gd name="T6" fmla="*/ 0 w 125"/>
                <a:gd name="T7" fmla="*/ 52467 h 156"/>
                <a:gd name="T8" fmla="*/ 118675 w 125"/>
                <a:gd name="T9" fmla="*/ 0 h 1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5" h="156">
                  <a:moveTo>
                    <a:pt x="95" y="0"/>
                  </a:moveTo>
                  <a:lnTo>
                    <a:pt x="125" y="99"/>
                  </a:lnTo>
                  <a:lnTo>
                    <a:pt x="85" y="156"/>
                  </a:lnTo>
                  <a:lnTo>
                    <a:pt x="0" y="42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Freeform 303">
              <a:extLst>
                <a:ext uri="{FF2B5EF4-FFF2-40B4-BE49-F238E27FC236}">
                  <a16:creationId xmlns:a16="http://schemas.microsoft.com/office/drawing/2014/main" id="{58CF70DE-113C-A10A-89E0-B33B8BBA3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5308" y="4527053"/>
              <a:ext cx="179886" cy="129918"/>
            </a:xfrm>
            <a:custGeom>
              <a:avLst/>
              <a:gdLst>
                <a:gd name="T0" fmla="*/ 179886 w 144"/>
                <a:gd name="T1" fmla="*/ 0 h 104"/>
                <a:gd name="T2" fmla="*/ 168643 w 144"/>
                <a:gd name="T3" fmla="*/ 129918 h 104"/>
                <a:gd name="T4" fmla="*/ 0 w 144"/>
                <a:gd name="T5" fmla="*/ 77451 h 104"/>
                <a:gd name="T6" fmla="*/ 49968 w 144"/>
                <a:gd name="T7" fmla="*/ 6246 h 104"/>
                <a:gd name="T8" fmla="*/ 179886 w 144"/>
                <a:gd name="T9" fmla="*/ 0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4" h="104">
                  <a:moveTo>
                    <a:pt x="144" y="0"/>
                  </a:moveTo>
                  <a:lnTo>
                    <a:pt x="135" y="104"/>
                  </a:lnTo>
                  <a:lnTo>
                    <a:pt x="0" y="62"/>
                  </a:lnTo>
                  <a:lnTo>
                    <a:pt x="40" y="5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Freeform 304">
              <a:extLst>
                <a:ext uri="{FF2B5EF4-FFF2-40B4-BE49-F238E27FC236}">
                  <a16:creationId xmlns:a16="http://schemas.microsoft.com/office/drawing/2014/main" id="{8EA968FE-1245-E4D7-DBBA-705AE11A0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9043" y="4686951"/>
              <a:ext cx="216113" cy="236100"/>
            </a:xfrm>
            <a:custGeom>
              <a:avLst/>
              <a:gdLst>
                <a:gd name="T0" fmla="*/ 204271 w 73"/>
                <a:gd name="T1" fmla="*/ 61976 h 80"/>
                <a:gd name="T2" fmla="*/ 153944 w 73"/>
                <a:gd name="T3" fmla="*/ 97391 h 80"/>
                <a:gd name="T4" fmla="*/ 153944 w 73"/>
                <a:gd name="T5" fmla="*/ 103294 h 80"/>
                <a:gd name="T6" fmla="*/ 159864 w 73"/>
                <a:gd name="T7" fmla="*/ 106245 h 80"/>
                <a:gd name="T8" fmla="*/ 207232 w 73"/>
                <a:gd name="T9" fmla="*/ 73781 h 80"/>
                <a:gd name="T10" fmla="*/ 180588 w 73"/>
                <a:gd name="T11" fmla="*/ 197734 h 80"/>
                <a:gd name="T12" fmla="*/ 156904 w 73"/>
                <a:gd name="T13" fmla="*/ 135758 h 80"/>
                <a:gd name="T14" fmla="*/ 20723 w 73"/>
                <a:gd name="T15" fmla="*/ 236100 h 80"/>
                <a:gd name="T16" fmla="*/ 68090 w 73"/>
                <a:gd name="T17" fmla="*/ 73781 h 80"/>
                <a:gd name="T18" fmla="*/ 0 w 73"/>
                <a:gd name="T19" fmla="*/ 70830 h 80"/>
                <a:gd name="T20" fmla="*/ 124339 w 73"/>
                <a:gd name="T21" fmla="*/ 2951 h 80"/>
                <a:gd name="T22" fmla="*/ 139141 w 73"/>
                <a:gd name="T23" fmla="*/ 14756 h 80"/>
                <a:gd name="T24" fmla="*/ 100655 w 73"/>
                <a:gd name="T25" fmla="*/ 41318 h 80"/>
                <a:gd name="T26" fmla="*/ 100655 w 73"/>
                <a:gd name="T27" fmla="*/ 50171 h 80"/>
                <a:gd name="T28" fmla="*/ 106576 w 73"/>
                <a:gd name="T29" fmla="*/ 50171 h 80"/>
                <a:gd name="T30" fmla="*/ 150983 w 73"/>
                <a:gd name="T31" fmla="*/ 20659 h 80"/>
                <a:gd name="T32" fmla="*/ 162825 w 73"/>
                <a:gd name="T33" fmla="*/ 32464 h 80"/>
                <a:gd name="T34" fmla="*/ 171706 w 73"/>
                <a:gd name="T35" fmla="*/ 38366 h 80"/>
                <a:gd name="T36" fmla="*/ 97695 w 73"/>
                <a:gd name="T37" fmla="*/ 91489 h 80"/>
                <a:gd name="T38" fmla="*/ 94734 w 73"/>
                <a:gd name="T39" fmla="*/ 100343 h 80"/>
                <a:gd name="T40" fmla="*/ 103616 w 73"/>
                <a:gd name="T41" fmla="*/ 100343 h 80"/>
                <a:gd name="T42" fmla="*/ 183548 w 73"/>
                <a:gd name="T43" fmla="*/ 44269 h 80"/>
                <a:gd name="T44" fmla="*/ 204271 w 73"/>
                <a:gd name="T45" fmla="*/ 59025 h 80"/>
                <a:gd name="T46" fmla="*/ 204271 w 73"/>
                <a:gd name="T47" fmla="*/ 61976 h 8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73" h="80">
                  <a:moveTo>
                    <a:pt x="69" y="21"/>
                  </a:moveTo>
                  <a:cubicBezTo>
                    <a:pt x="52" y="33"/>
                    <a:pt x="52" y="33"/>
                    <a:pt x="52" y="33"/>
                  </a:cubicBezTo>
                  <a:cubicBezTo>
                    <a:pt x="51" y="33"/>
                    <a:pt x="51" y="35"/>
                    <a:pt x="52" y="35"/>
                  </a:cubicBezTo>
                  <a:cubicBezTo>
                    <a:pt x="52" y="36"/>
                    <a:pt x="54" y="36"/>
                    <a:pt x="54" y="3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2" y="32"/>
                    <a:pt x="73" y="49"/>
                    <a:pt x="61" y="67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46"/>
                    <a:pt x="47" y="73"/>
                    <a:pt x="7" y="80"/>
                  </a:cubicBezTo>
                  <a:cubicBezTo>
                    <a:pt x="0" y="40"/>
                    <a:pt x="23" y="25"/>
                    <a:pt x="2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7" y="0"/>
                    <a:pt x="42" y="1"/>
                    <a:pt x="42" y="1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3" y="15"/>
                    <a:pt x="33" y="16"/>
                    <a:pt x="34" y="17"/>
                  </a:cubicBezTo>
                  <a:cubicBezTo>
                    <a:pt x="34" y="18"/>
                    <a:pt x="35" y="18"/>
                    <a:pt x="36" y="1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2" y="32"/>
                    <a:pt x="32" y="33"/>
                    <a:pt x="32" y="34"/>
                  </a:cubicBezTo>
                  <a:cubicBezTo>
                    <a:pt x="33" y="35"/>
                    <a:pt x="34" y="35"/>
                    <a:pt x="35" y="34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20"/>
                    <a:pt x="69" y="21"/>
                    <a:pt x="69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3" name="组合 62">
            <a:extLst>
              <a:ext uri="{FF2B5EF4-FFF2-40B4-BE49-F238E27FC236}">
                <a16:creationId xmlns:a16="http://schemas.microsoft.com/office/drawing/2014/main" id="{CFC9CBBE-AD40-399B-C8A6-434DADF2A50C}"/>
              </a:ext>
            </a:extLst>
          </p:cNvPr>
          <p:cNvGrpSpPr>
            <a:grpSpLocks/>
          </p:cNvGrpSpPr>
          <p:nvPr/>
        </p:nvGrpSpPr>
        <p:grpSpPr bwMode="auto">
          <a:xfrm>
            <a:off x="2115867" y="5720594"/>
            <a:ext cx="488513" cy="411773"/>
            <a:chOff x="524262" y="1938790"/>
            <a:chExt cx="329497" cy="315417"/>
          </a:xfrm>
        </p:grpSpPr>
        <p:sp>
          <p:nvSpPr>
            <p:cNvPr id="54" name="Freeform 752">
              <a:extLst>
                <a:ext uri="{FF2B5EF4-FFF2-40B4-BE49-F238E27FC236}">
                  <a16:creationId xmlns:a16="http://schemas.microsoft.com/office/drawing/2014/main" id="{0744C332-4875-7D14-23CF-CA182F9A0A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4262" y="2202106"/>
              <a:ext cx="329497" cy="52101"/>
            </a:xfrm>
            <a:custGeom>
              <a:avLst/>
              <a:gdLst>
                <a:gd name="T0" fmla="*/ 232978 w 99"/>
                <a:gd name="T1" fmla="*/ 22794 h 16"/>
                <a:gd name="T2" fmla="*/ 232978 w 99"/>
                <a:gd name="T3" fmla="*/ 13025 h 16"/>
                <a:gd name="T4" fmla="*/ 99848 w 99"/>
                <a:gd name="T5" fmla="*/ 13025 h 16"/>
                <a:gd name="T6" fmla="*/ 99848 w 99"/>
                <a:gd name="T7" fmla="*/ 22794 h 16"/>
                <a:gd name="T8" fmla="*/ 232978 w 99"/>
                <a:gd name="T9" fmla="*/ 22794 h 16"/>
                <a:gd name="T10" fmla="*/ 232978 w 99"/>
                <a:gd name="T11" fmla="*/ 29307 h 16"/>
                <a:gd name="T12" fmla="*/ 99848 w 99"/>
                <a:gd name="T13" fmla="*/ 29307 h 16"/>
                <a:gd name="T14" fmla="*/ 99848 w 99"/>
                <a:gd name="T15" fmla="*/ 39076 h 16"/>
                <a:gd name="T16" fmla="*/ 232978 w 99"/>
                <a:gd name="T17" fmla="*/ 39076 h 16"/>
                <a:gd name="T18" fmla="*/ 232978 w 99"/>
                <a:gd name="T19" fmla="*/ 29307 h 16"/>
                <a:gd name="T20" fmla="*/ 99848 w 99"/>
                <a:gd name="T21" fmla="*/ 52101 h 16"/>
                <a:gd name="T22" fmla="*/ 23298 w 99"/>
                <a:gd name="T23" fmla="*/ 52101 h 16"/>
                <a:gd name="T24" fmla="*/ 9985 w 99"/>
                <a:gd name="T25" fmla="*/ 48845 h 16"/>
                <a:gd name="T26" fmla="*/ 69893 w 99"/>
                <a:gd name="T27" fmla="*/ 0 h 16"/>
                <a:gd name="T28" fmla="*/ 99848 w 99"/>
                <a:gd name="T29" fmla="*/ 0 h 16"/>
                <a:gd name="T30" fmla="*/ 99848 w 99"/>
                <a:gd name="T31" fmla="*/ 6513 h 16"/>
                <a:gd name="T32" fmla="*/ 232978 w 99"/>
                <a:gd name="T33" fmla="*/ 6513 h 16"/>
                <a:gd name="T34" fmla="*/ 232978 w 99"/>
                <a:gd name="T35" fmla="*/ 0 h 16"/>
                <a:gd name="T36" fmla="*/ 262932 w 99"/>
                <a:gd name="T37" fmla="*/ 0 h 16"/>
                <a:gd name="T38" fmla="*/ 322840 w 99"/>
                <a:gd name="T39" fmla="*/ 48845 h 16"/>
                <a:gd name="T40" fmla="*/ 309527 w 99"/>
                <a:gd name="T41" fmla="*/ 52101 h 16"/>
                <a:gd name="T42" fmla="*/ 232978 w 99"/>
                <a:gd name="T43" fmla="*/ 52101 h 16"/>
                <a:gd name="T44" fmla="*/ 232978 w 99"/>
                <a:gd name="T45" fmla="*/ 45588 h 16"/>
                <a:gd name="T46" fmla="*/ 99848 w 99"/>
                <a:gd name="T47" fmla="*/ 45588 h 16"/>
                <a:gd name="T48" fmla="*/ 99848 w 99"/>
                <a:gd name="T49" fmla="*/ 52101 h 1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99" h="16">
                  <a:moveTo>
                    <a:pt x="70" y="7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7"/>
                    <a:pt x="30" y="7"/>
                    <a:pt x="30" y="7"/>
                  </a:cubicBezTo>
                  <a:lnTo>
                    <a:pt x="70" y="7"/>
                  </a:lnTo>
                  <a:close/>
                  <a:moveTo>
                    <a:pt x="70" y="9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70" y="12"/>
                    <a:pt x="70" y="12"/>
                    <a:pt x="70" y="12"/>
                  </a:cubicBezTo>
                  <a:lnTo>
                    <a:pt x="70" y="9"/>
                  </a:lnTo>
                  <a:close/>
                  <a:moveTo>
                    <a:pt x="30" y="16"/>
                  </a:moveTo>
                  <a:cubicBezTo>
                    <a:pt x="30" y="16"/>
                    <a:pt x="13" y="16"/>
                    <a:pt x="7" y="16"/>
                  </a:cubicBezTo>
                  <a:cubicBezTo>
                    <a:pt x="0" y="16"/>
                    <a:pt x="3" y="15"/>
                    <a:pt x="3" y="1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9" y="16"/>
                    <a:pt x="93" y="16"/>
                  </a:cubicBezTo>
                  <a:cubicBezTo>
                    <a:pt x="86" y="16"/>
                    <a:pt x="70" y="16"/>
                    <a:pt x="70" y="16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30" y="14"/>
                    <a:pt x="30" y="14"/>
                    <a:pt x="30" y="14"/>
                  </a:cubicBezTo>
                  <a:lnTo>
                    <a:pt x="3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753">
              <a:extLst>
                <a:ext uri="{FF2B5EF4-FFF2-40B4-BE49-F238E27FC236}">
                  <a16:creationId xmlns:a16="http://schemas.microsoft.com/office/drawing/2014/main" id="{7864DE0B-895E-E29F-78C2-E51971885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729" y="2161270"/>
              <a:ext cx="239378" cy="30979"/>
            </a:xfrm>
            <a:custGeom>
              <a:avLst/>
              <a:gdLst>
                <a:gd name="T0" fmla="*/ 6649 w 72"/>
                <a:gd name="T1" fmla="*/ 30979 h 9"/>
                <a:gd name="T2" fmla="*/ 0 w 72"/>
                <a:gd name="T3" fmla="*/ 20653 h 9"/>
                <a:gd name="T4" fmla="*/ 0 w 72"/>
                <a:gd name="T5" fmla="*/ 0 h 9"/>
                <a:gd name="T6" fmla="*/ 239378 w 72"/>
                <a:gd name="T7" fmla="*/ 0 h 9"/>
                <a:gd name="T8" fmla="*/ 239378 w 72"/>
                <a:gd name="T9" fmla="*/ 20653 h 9"/>
                <a:gd name="T10" fmla="*/ 229404 w 72"/>
                <a:gd name="T11" fmla="*/ 30979 h 9"/>
                <a:gd name="T12" fmla="*/ 6649 w 72"/>
                <a:gd name="T13" fmla="*/ 30979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2" h="9">
                  <a:moveTo>
                    <a:pt x="2" y="9"/>
                  </a:moveTo>
                  <a:cubicBezTo>
                    <a:pt x="1" y="9"/>
                    <a:pt x="0" y="7"/>
                    <a:pt x="0" y="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7"/>
                    <a:pt x="71" y="9"/>
                    <a:pt x="69" y="9"/>
                  </a:cubicBezTo>
                  <a:lnTo>
                    <a:pt x="2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754">
              <a:extLst>
                <a:ext uri="{FF2B5EF4-FFF2-40B4-BE49-F238E27FC236}">
                  <a16:creationId xmlns:a16="http://schemas.microsoft.com/office/drawing/2014/main" id="{DA4E1223-F8DB-7303-145A-C0F7FE5C2E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0729" y="1938790"/>
              <a:ext cx="239378" cy="212624"/>
            </a:xfrm>
            <a:custGeom>
              <a:avLst/>
              <a:gdLst>
                <a:gd name="T0" fmla="*/ 152936 w 72"/>
                <a:gd name="T1" fmla="*/ 212624 h 64"/>
                <a:gd name="T2" fmla="*/ 86442 w 72"/>
                <a:gd name="T3" fmla="*/ 212624 h 64"/>
                <a:gd name="T4" fmla="*/ 0 w 72"/>
                <a:gd name="T5" fmla="*/ 212624 h 64"/>
                <a:gd name="T6" fmla="*/ 0 w 72"/>
                <a:gd name="T7" fmla="*/ 192691 h 64"/>
                <a:gd name="T8" fmla="*/ 0 w 72"/>
                <a:gd name="T9" fmla="*/ 79734 h 64"/>
                <a:gd name="T10" fmla="*/ 119689 w 72"/>
                <a:gd name="T11" fmla="*/ 0 h 64"/>
                <a:gd name="T12" fmla="*/ 119689 w 72"/>
                <a:gd name="T13" fmla="*/ 0 h 64"/>
                <a:gd name="T14" fmla="*/ 239378 w 72"/>
                <a:gd name="T15" fmla="*/ 79734 h 64"/>
                <a:gd name="T16" fmla="*/ 239378 w 72"/>
                <a:gd name="T17" fmla="*/ 192691 h 64"/>
                <a:gd name="T18" fmla="*/ 239378 w 72"/>
                <a:gd name="T19" fmla="*/ 212624 h 64"/>
                <a:gd name="T20" fmla="*/ 152936 w 72"/>
                <a:gd name="T21" fmla="*/ 212624 h 64"/>
                <a:gd name="T22" fmla="*/ 66494 w 72"/>
                <a:gd name="T23" fmla="*/ 176079 h 64"/>
                <a:gd name="T24" fmla="*/ 46546 w 72"/>
                <a:gd name="T25" fmla="*/ 159468 h 64"/>
                <a:gd name="T26" fmla="*/ 29922 w 72"/>
                <a:gd name="T27" fmla="*/ 176079 h 64"/>
                <a:gd name="T28" fmla="*/ 46546 w 72"/>
                <a:gd name="T29" fmla="*/ 196013 h 64"/>
                <a:gd name="T30" fmla="*/ 66494 w 72"/>
                <a:gd name="T31" fmla="*/ 176079 h 64"/>
                <a:gd name="T32" fmla="*/ 206131 w 72"/>
                <a:gd name="T33" fmla="*/ 176079 h 64"/>
                <a:gd name="T34" fmla="*/ 189508 w 72"/>
                <a:gd name="T35" fmla="*/ 159468 h 64"/>
                <a:gd name="T36" fmla="*/ 169559 w 72"/>
                <a:gd name="T37" fmla="*/ 176079 h 64"/>
                <a:gd name="T38" fmla="*/ 189508 w 72"/>
                <a:gd name="T39" fmla="*/ 196013 h 64"/>
                <a:gd name="T40" fmla="*/ 206131 w 72"/>
                <a:gd name="T41" fmla="*/ 176079 h 64"/>
                <a:gd name="T42" fmla="*/ 106390 w 72"/>
                <a:gd name="T43" fmla="*/ 43189 h 64"/>
                <a:gd name="T44" fmla="*/ 33247 w 72"/>
                <a:gd name="T45" fmla="*/ 76412 h 64"/>
                <a:gd name="T46" fmla="*/ 33247 w 72"/>
                <a:gd name="T47" fmla="*/ 126246 h 64"/>
                <a:gd name="T48" fmla="*/ 89767 w 72"/>
                <a:gd name="T49" fmla="*/ 126246 h 64"/>
                <a:gd name="T50" fmla="*/ 106390 w 72"/>
                <a:gd name="T51" fmla="*/ 106312 h 64"/>
                <a:gd name="T52" fmla="*/ 106390 w 72"/>
                <a:gd name="T53" fmla="*/ 43189 h 64"/>
                <a:gd name="T54" fmla="*/ 206131 w 72"/>
                <a:gd name="T55" fmla="*/ 76412 h 64"/>
                <a:gd name="T56" fmla="*/ 132988 w 72"/>
                <a:gd name="T57" fmla="*/ 43189 h 64"/>
                <a:gd name="T58" fmla="*/ 132988 w 72"/>
                <a:gd name="T59" fmla="*/ 106312 h 64"/>
                <a:gd name="T60" fmla="*/ 152936 w 72"/>
                <a:gd name="T61" fmla="*/ 126246 h 64"/>
                <a:gd name="T62" fmla="*/ 206131 w 72"/>
                <a:gd name="T63" fmla="*/ 126246 h 64"/>
                <a:gd name="T64" fmla="*/ 206131 w 72"/>
                <a:gd name="T65" fmla="*/ 76412 h 6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2" h="64">
                  <a:moveTo>
                    <a:pt x="46" y="64"/>
                  </a:moveTo>
                  <a:cubicBezTo>
                    <a:pt x="26" y="64"/>
                    <a:pt x="26" y="64"/>
                    <a:pt x="26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48"/>
                    <a:pt x="0" y="24"/>
                  </a:cubicBezTo>
                  <a:cubicBezTo>
                    <a:pt x="0" y="1"/>
                    <a:pt x="35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7" y="0"/>
                    <a:pt x="72" y="2"/>
                    <a:pt x="72" y="24"/>
                  </a:cubicBezTo>
                  <a:cubicBezTo>
                    <a:pt x="72" y="48"/>
                    <a:pt x="72" y="58"/>
                    <a:pt x="72" y="58"/>
                  </a:cubicBezTo>
                  <a:cubicBezTo>
                    <a:pt x="72" y="64"/>
                    <a:pt x="72" y="64"/>
                    <a:pt x="72" y="64"/>
                  </a:cubicBezTo>
                  <a:lnTo>
                    <a:pt x="46" y="64"/>
                  </a:lnTo>
                  <a:close/>
                  <a:moveTo>
                    <a:pt x="20" y="53"/>
                  </a:moveTo>
                  <a:cubicBezTo>
                    <a:pt x="20" y="50"/>
                    <a:pt x="17" y="48"/>
                    <a:pt x="14" y="48"/>
                  </a:cubicBezTo>
                  <a:cubicBezTo>
                    <a:pt x="11" y="48"/>
                    <a:pt x="9" y="50"/>
                    <a:pt x="9" y="53"/>
                  </a:cubicBezTo>
                  <a:cubicBezTo>
                    <a:pt x="9" y="56"/>
                    <a:pt x="11" y="59"/>
                    <a:pt x="14" y="59"/>
                  </a:cubicBezTo>
                  <a:cubicBezTo>
                    <a:pt x="17" y="59"/>
                    <a:pt x="20" y="56"/>
                    <a:pt x="20" y="53"/>
                  </a:cubicBezTo>
                  <a:close/>
                  <a:moveTo>
                    <a:pt x="62" y="53"/>
                  </a:moveTo>
                  <a:cubicBezTo>
                    <a:pt x="62" y="50"/>
                    <a:pt x="60" y="48"/>
                    <a:pt x="57" y="48"/>
                  </a:cubicBezTo>
                  <a:cubicBezTo>
                    <a:pt x="54" y="48"/>
                    <a:pt x="51" y="50"/>
                    <a:pt x="51" y="53"/>
                  </a:cubicBezTo>
                  <a:cubicBezTo>
                    <a:pt x="51" y="56"/>
                    <a:pt x="54" y="59"/>
                    <a:pt x="57" y="59"/>
                  </a:cubicBezTo>
                  <a:cubicBezTo>
                    <a:pt x="60" y="59"/>
                    <a:pt x="62" y="56"/>
                    <a:pt x="62" y="53"/>
                  </a:cubicBezTo>
                  <a:close/>
                  <a:moveTo>
                    <a:pt x="32" y="13"/>
                  </a:moveTo>
                  <a:cubicBezTo>
                    <a:pt x="32" y="13"/>
                    <a:pt x="10" y="11"/>
                    <a:pt x="10" y="23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32" y="38"/>
                    <a:pt x="32" y="32"/>
                  </a:cubicBezTo>
                  <a:cubicBezTo>
                    <a:pt x="32" y="26"/>
                    <a:pt x="32" y="13"/>
                    <a:pt x="32" y="13"/>
                  </a:cubicBezTo>
                  <a:close/>
                  <a:moveTo>
                    <a:pt x="62" y="23"/>
                  </a:moveTo>
                  <a:cubicBezTo>
                    <a:pt x="62" y="11"/>
                    <a:pt x="40" y="13"/>
                    <a:pt x="40" y="13"/>
                  </a:cubicBezTo>
                  <a:cubicBezTo>
                    <a:pt x="40" y="13"/>
                    <a:pt x="40" y="26"/>
                    <a:pt x="40" y="32"/>
                  </a:cubicBezTo>
                  <a:cubicBezTo>
                    <a:pt x="40" y="38"/>
                    <a:pt x="46" y="38"/>
                    <a:pt x="46" y="38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62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7" name="组合 70">
            <a:extLst>
              <a:ext uri="{FF2B5EF4-FFF2-40B4-BE49-F238E27FC236}">
                <a16:creationId xmlns:a16="http://schemas.microsoft.com/office/drawing/2014/main" id="{2097EDAE-2AB1-6ADC-68C6-4870138F423F}"/>
              </a:ext>
            </a:extLst>
          </p:cNvPr>
          <p:cNvGrpSpPr>
            <a:grpSpLocks/>
          </p:cNvGrpSpPr>
          <p:nvPr/>
        </p:nvGrpSpPr>
        <p:grpSpPr bwMode="auto">
          <a:xfrm>
            <a:off x="2097490" y="4770690"/>
            <a:ext cx="574271" cy="407314"/>
            <a:chOff x="6024377" y="1543917"/>
            <a:chExt cx="411308" cy="301428"/>
          </a:xfrm>
        </p:grpSpPr>
        <p:sp>
          <p:nvSpPr>
            <p:cNvPr id="58" name="Rectangle 814">
              <a:extLst>
                <a:ext uri="{FF2B5EF4-FFF2-40B4-BE49-F238E27FC236}">
                  <a16:creationId xmlns:a16="http://schemas.microsoft.com/office/drawing/2014/main" id="{A32571A7-1CFD-1D54-68CA-F407D196B2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0408" y="1664190"/>
              <a:ext cx="224215" cy="44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9" name="Freeform 815">
              <a:extLst>
                <a:ext uri="{FF2B5EF4-FFF2-40B4-BE49-F238E27FC236}">
                  <a16:creationId xmlns:a16="http://schemas.microsoft.com/office/drawing/2014/main" id="{D7D723EE-70A8-B575-B6C9-15B142D90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259" y="1772586"/>
              <a:ext cx="23758" cy="23758"/>
            </a:xfrm>
            <a:custGeom>
              <a:avLst/>
              <a:gdLst>
                <a:gd name="T0" fmla="*/ 20364 w 7"/>
                <a:gd name="T1" fmla="*/ 23758 h 7"/>
                <a:gd name="T2" fmla="*/ 6788 w 7"/>
                <a:gd name="T3" fmla="*/ 23758 h 7"/>
                <a:gd name="T4" fmla="*/ 0 w 7"/>
                <a:gd name="T5" fmla="*/ 20364 h 7"/>
                <a:gd name="T6" fmla="*/ 0 w 7"/>
                <a:gd name="T7" fmla="*/ 3394 h 7"/>
                <a:gd name="T8" fmla="*/ 6788 w 7"/>
                <a:gd name="T9" fmla="*/ 0 h 7"/>
                <a:gd name="T10" fmla="*/ 20364 w 7"/>
                <a:gd name="T11" fmla="*/ 0 h 7"/>
                <a:gd name="T12" fmla="*/ 23758 w 7"/>
                <a:gd name="T13" fmla="*/ 3394 h 7"/>
                <a:gd name="T14" fmla="*/ 23758 w 7"/>
                <a:gd name="T15" fmla="*/ 20364 h 7"/>
                <a:gd name="T16" fmla="*/ 20364 w 7"/>
                <a:gd name="T17" fmla="*/ 23758 h 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" h="7">
                  <a:moveTo>
                    <a:pt x="6" y="7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7"/>
                    <a:pt x="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0" name="Freeform 816">
              <a:extLst>
                <a:ext uri="{FF2B5EF4-FFF2-40B4-BE49-F238E27FC236}">
                  <a16:creationId xmlns:a16="http://schemas.microsoft.com/office/drawing/2014/main" id="{68D7EF7B-4443-339B-3BBE-8558BD244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165" y="1543917"/>
              <a:ext cx="161850" cy="102456"/>
            </a:xfrm>
            <a:custGeom>
              <a:avLst/>
              <a:gdLst>
                <a:gd name="T0" fmla="*/ 161850 w 109"/>
                <a:gd name="T1" fmla="*/ 102456 h 69"/>
                <a:gd name="T2" fmla="*/ 0 w 109"/>
                <a:gd name="T3" fmla="*/ 102456 h 69"/>
                <a:gd name="T4" fmla="*/ 0 w 109"/>
                <a:gd name="T5" fmla="*/ 43061 h 69"/>
                <a:gd name="T6" fmla="*/ 17818 w 109"/>
                <a:gd name="T7" fmla="*/ 43061 h 69"/>
                <a:gd name="T8" fmla="*/ 17818 w 109"/>
                <a:gd name="T9" fmla="*/ 0 h 69"/>
                <a:gd name="T10" fmla="*/ 28212 w 109"/>
                <a:gd name="T11" fmla="*/ 0 h 69"/>
                <a:gd name="T12" fmla="*/ 28212 w 109"/>
                <a:gd name="T13" fmla="*/ 43061 h 69"/>
                <a:gd name="T14" fmla="*/ 98001 w 109"/>
                <a:gd name="T15" fmla="*/ 43061 h 69"/>
                <a:gd name="T16" fmla="*/ 161850 w 109"/>
                <a:gd name="T17" fmla="*/ 102456 h 6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9" h="69">
                  <a:moveTo>
                    <a:pt x="109" y="69"/>
                  </a:moveTo>
                  <a:lnTo>
                    <a:pt x="0" y="69"/>
                  </a:lnTo>
                  <a:lnTo>
                    <a:pt x="0" y="29"/>
                  </a:lnTo>
                  <a:lnTo>
                    <a:pt x="12" y="29"/>
                  </a:lnTo>
                  <a:lnTo>
                    <a:pt x="12" y="0"/>
                  </a:lnTo>
                  <a:lnTo>
                    <a:pt x="19" y="0"/>
                  </a:lnTo>
                  <a:lnTo>
                    <a:pt x="19" y="29"/>
                  </a:lnTo>
                  <a:lnTo>
                    <a:pt x="66" y="29"/>
                  </a:lnTo>
                  <a:lnTo>
                    <a:pt x="109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1" name="Freeform 817">
              <a:extLst>
                <a:ext uri="{FF2B5EF4-FFF2-40B4-BE49-F238E27FC236}">
                  <a16:creationId xmlns:a16="http://schemas.microsoft.com/office/drawing/2014/main" id="{A255375B-8703-6A79-E70F-42DB1D8FB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4046" y="1772586"/>
              <a:ext cx="26727" cy="23758"/>
            </a:xfrm>
            <a:custGeom>
              <a:avLst/>
              <a:gdLst>
                <a:gd name="T0" fmla="*/ 26727 w 8"/>
                <a:gd name="T1" fmla="*/ 20364 h 7"/>
                <a:gd name="T2" fmla="*/ 20045 w 8"/>
                <a:gd name="T3" fmla="*/ 23758 h 7"/>
                <a:gd name="T4" fmla="*/ 6682 w 8"/>
                <a:gd name="T5" fmla="*/ 23758 h 7"/>
                <a:gd name="T6" fmla="*/ 0 w 8"/>
                <a:gd name="T7" fmla="*/ 20364 h 7"/>
                <a:gd name="T8" fmla="*/ 0 w 8"/>
                <a:gd name="T9" fmla="*/ 3394 h 7"/>
                <a:gd name="T10" fmla="*/ 6682 w 8"/>
                <a:gd name="T11" fmla="*/ 0 h 7"/>
                <a:gd name="T12" fmla="*/ 20045 w 8"/>
                <a:gd name="T13" fmla="*/ 0 h 7"/>
                <a:gd name="T14" fmla="*/ 26727 w 8"/>
                <a:gd name="T15" fmla="*/ 3394 h 7"/>
                <a:gd name="T16" fmla="*/ 26727 w 8"/>
                <a:gd name="T17" fmla="*/ 20364 h 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" h="7">
                  <a:moveTo>
                    <a:pt x="8" y="6"/>
                  </a:moveTo>
                  <a:cubicBezTo>
                    <a:pt x="8" y="7"/>
                    <a:pt x="7" y="7"/>
                    <a:pt x="6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1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2" name="Freeform 818">
              <a:extLst>
                <a:ext uri="{FF2B5EF4-FFF2-40B4-BE49-F238E27FC236}">
                  <a16:creationId xmlns:a16="http://schemas.microsoft.com/office/drawing/2014/main" id="{13BB808E-7D77-3A3E-3801-D6930B99D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802" y="1772586"/>
              <a:ext cx="23758" cy="23758"/>
            </a:xfrm>
            <a:custGeom>
              <a:avLst/>
              <a:gdLst>
                <a:gd name="T0" fmla="*/ 0 w 7"/>
                <a:gd name="T1" fmla="*/ 20364 h 7"/>
                <a:gd name="T2" fmla="*/ 0 w 7"/>
                <a:gd name="T3" fmla="*/ 3394 h 7"/>
                <a:gd name="T4" fmla="*/ 3394 w 7"/>
                <a:gd name="T5" fmla="*/ 0 h 7"/>
                <a:gd name="T6" fmla="*/ 16970 w 7"/>
                <a:gd name="T7" fmla="*/ 0 h 7"/>
                <a:gd name="T8" fmla="*/ 23758 w 7"/>
                <a:gd name="T9" fmla="*/ 3394 h 7"/>
                <a:gd name="T10" fmla="*/ 23758 w 7"/>
                <a:gd name="T11" fmla="*/ 20364 h 7"/>
                <a:gd name="T12" fmla="*/ 16970 w 7"/>
                <a:gd name="T13" fmla="*/ 23758 h 7"/>
                <a:gd name="T14" fmla="*/ 3394 w 7"/>
                <a:gd name="T15" fmla="*/ 23758 h 7"/>
                <a:gd name="T16" fmla="*/ 0 w 7"/>
                <a:gd name="T17" fmla="*/ 20364 h 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" h="7">
                  <a:moveTo>
                    <a:pt x="0" y="6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7" y="1"/>
                    <a:pt x="7" y="1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5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3" name="Freeform 819">
              <a:extLst>
                <a:ext uri="{FF2B5EF4-FFF2-40B4-BE49-F238E27FC236}">
                  <a16:creationId xmlns:a16="http://schemas.microsoft.com/office/drawing/2014/main" id="{789C4FB1-0EA2-C107-0A53-9116C23C8D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4377" y="1723586"/>
              <a:ext cx="411308" cy="121759"/>
            </a:xfrm>
            <a:custGeom>
              <a:avLst/>
              <a:gdLst>
                <a:gd name="T0" fmla="*/ 358576 w 117"/>
                <a:gd name="T1" fmla="*/ 121759 h 35"/>
                <a:gd name="T2" fmla="*/ 56247 w 117"/>
                <a:gd name="T3" fmla="*/ 121759 h 35"/>
                <a:gd name="T4" fmla="*/ 0 w 117"/>
                <a:gd name="T5" fmla="*/ 0 h 35"/>
                <a:gd name="T6" fmla="*/ 84371 w 117"/>
                <a:gd name="T7" fmla="*/ 0 h 35"/>
                <a:gd name="T8" fmla="*/ 411308 w 117"/>
                <a:gd name="T9" fmla="*/ 0 h 35"/>
                <a:gd name="T10" fmla="*/ 358576 w 117"/>
                <a:gd name="T11" fmla="*/ 121759 h 35"/>
                <a:gd name="T12" fmla="*/ 291783 w 117"/>
                <a:gd name="T13" fmla="*/ 48704 h 35"/>
                <a:gd name="T14" fmla="*/ 284752 w 117"/>
                <a:gd name="T15" fmla="*/ 38267 h 35"/>
                <a:gd name="T16" fmla="*/ 256628 w 117"/>
                <a:gd name="T17" fmla="*/ 38267 h 35"/>
                <a:gd name="T18" fmla="*/ 246082 w 117"/>
                <a:gd name="T19" fmla="*/ 48704 h 35"/>
                <a:gd name="T20" fmla="*/ 246082 w 117"/>
                <a:gd name="T21" fmla="*/ 76534 h 35"/>
                <a:gd name="T22" fmla="*/ 256628 w 117"/>
                <a:gd name="T23" fmla="*/ 83492 h 35"/>
                <a:gd name="T24" fmla="*/ 284752 w 117"/>
                <a:gd name="T25" fmla="*/ 83492 h 35"/>
                <a:gd name="T26" fmla="*/ 291783 w 117"/>
                <a:gd name="T27" fmla="*/ 76534 h 35"/>
                <a:gd name="T28" fmla="*/ 291783 w 117"/>
                <a:gd name="T29" fmla="*/ 48704 h 35"/>
                <a:gd name="T30" fmla="*/ 217958 w 117"/>
                <a:gd name="T31" fmla="*/ 76534 h 35"/>
                <a:gd name="T32" fmla="*/ 217958 w 117"/>
                <a:gd name="T33" fmla="*/ 48704 h 35"/>
                <a:gd name="T34" fmla="*/ 207412 w 117"/>
                <a:gd name="T35" fmla="*/ 38267 h 35"/>
                <a:gd name="T36" fmla="*/ 179288 w 117"/>
                <a:gd name="T37" fmla="*/ 38267 h 35"/>
                <a:gd name="T38" fmla="*/ 168742 w 117"/>
                <a:gd name="T39" fmla="*/ 48704 h 35"/>
                <a:gd name="T40" fmla="*/ 168742 w 117"/>
                <a:gd name="T41" fmla="*/ 76534 h 35"/>
                <a:gd name="T42" fmla="*/ 179288 w 117"/>
                <a:gd name="T43" fmla="*/ 83492 h 35"/>
                <a:gd name="T44" fmla="*/ 207412 w 117"/>
                <a:gd name="T45" fmla="*/ 83492 h 35"/>
                <a:gd name="T46" fmla="*/ 217958 w 117"/>
                <a:gd name="T47" fmla="*/ 76534 h 35"/>
                <a:gd name="T48" fmla="*/ 140618 w 117"/>
                <a:gd name="T49" fmla="*/ 76534 h 35"/>
                <a:gd name="T50" fmla="*/ 140618 w 117"/>
                <a:gd name="T51" fmla="*/ 48704 h 35"/>
                <a:gd name="T52" fmla="*/ 130072 w 117"/>
                <a:gd name="T53" fmla="*/ 38267 h 35"/>
                <a:gd name="T54" fmla="*/ 101948 w 117"/>
                <a:gd name="T55" fmla="*/ 38267 h 35"/>
                <a:gd name="T56" fmla="*/ 94917 w 117"/>
                <a:gd name="T57" fmla="*/ 48704 h 35"/>
                <a:gd name="T58" fmla="*/ 94917 w 117"/>
                <a:gd name="T59" fmla="*/ 76534 h 35"/>
                <a:gd name="T60" fmla="*/ 101948 w 117"/>
                <a:gd name="T61" fmla="*/ 83492 h 35"/>
                <a:gd name="T62" fmla="*/ 130072 w 117"/>
                <a:gd name="T63" fmla="*/ 83492 h 35"/>
                <a:gd name="T64" fmla="*/ 140618 w 117"/>
                <a:gd name="T65" fmla="*/ 76534 h 3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17" h="35">
                  <a:moveTo>
                    <a:pt x="102" y="35"/>
                  </a:moveTo>
                  <a:cubicBezTo>
                    <a:pt x="16" y="35"/>
                    <a:pt x="16" y="35"/>
                    <a:pt x="16" y="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7" y="0"/>
                    <a:pt x="117" y="0"/>
                    <a:pt x="117" y="0"/>
                  </a:cubicBezTo>
                  <a:lnTo>
                    <a:pt x="102" y="35"/>
                  </a:lnTo>
                  <a:close/>
                  <a:moveTo>
                    <a:pt x="83" y="14"/>
                  </a:moveTo>
                  <a:cubicBezTo>
                    <a:pt x="83" y="12"/>
                    <a:pt x="82" y="11"/>
                    <a:pt x="81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1" y="11"/>
                    <a:pt x="70" y="12"/>
                    <a:pt x="70" y="14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70" y="23"/>
                    <a:pt x="71" y="24"/>
                    <a:pt x="73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2" y="24"/>
                    <a:pt x="83" y="23"/>
                    <a:pt x="83" y="22"/>
                  </a:cubicBezTo>
                  <a:lnTo>
                    <a:pt x="83" y="14"/>
                  </a:lnTo>
                  <a:close/>
                  <a:moveTo>
                    <a:pt x="62" y="22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2" y="12"/>
                    <a:pt x="60" y="11"/>
                    <a:pt x="59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48" y="12"/>
                    <a:pt x="48" y="14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8" y="23"/>
                    <a:pt x="50" y="24"/>
                    <a:pt x="51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0" y="24"/>
                    <a:pt x="62" y="23"/>
                    <a:pt x="62" y="22"/>
                  </a:cubicBezTo>
                  <a:close/>
                  <a:moveTo>
                    <a:pt x="40" y="22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2"/>
                    <a:pt x="39" y="11"/>
                    <a:pt x="37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8" y="11"/>
                    <a:pt x="27" y="12"/>
                    <a:pt x="27" y="14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3"/>
                    <a:pt x="28" y="24"/>
                    <a:pt x="29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9" y="24"/>
                    <a:pt x="40" y="23"/>
                    <a:pt x="40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AE037F39-F6EB-9872-DDA2-BEC55BFE4729}"/>
              </a:ext>
            </a:extLst>
          </p:cNvPr>
          <p:cNvGrpSpPr/>
          <p:nvPr/>
        </p:nvGrpSpPr>
        <p:grpSpPr>
          <a:xfrm>
            <a:off x="6647216" y="1963863"/>
            <a:ext cx="611542" cy="206633"/>
            <a:chOff x="1465188" y="2254745"/>
            <a:chExt cx="1078066" cy="336038"/>
          </a:xfrm>
          <a:solidFill>
            <a:schemeClr val="bg1"/>
          </a:solidFill>
        </p:grpSpPr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1C8A337B-9084-95D4-9746-EF1B21F397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55936" y="2437130"/>
              <a:ext cx="151154" cy="153653"/>
            </a:xfrm>
            <a:custGeom>
              <a:avLst/>
              <a:gdLst>
                <a:gd name="T0" fmla="*/ 0 w 51"/>
                <a:gd name="T1" fmla="*/ 26 h 52"/>
                <a:gd name="T2" fmla="*/ 26 w 51"/>
                <a:gd name="T3" fmla="*/ 0 h 52"/>
                <a:gd name="T4" fmla="*/ 51 w 51"/>
                <a:gd name="T5" fmla="*/ 26 h 52"/>
                <a:gd name="T6" fmla="*/ 26 w 51"/>
                <a:gd name="T7" fmla="*/ 52 h 52"/>
                <a:gd name="T8" fmla="*/ 0 w 51"/>
                <a:gd name="T9" fmla="*/ 26 h 52"/>
                <a:gd name="T10" fmla="*/ 34 w 51"/>
                <a:gd name="T11" fmla="*/ 26 h 52"/>
                <a:gd name="T12" fmla="*/ 26 w 51"/>
                <a:gd name="T13" fmla="*/ 17 h 52"/>
                <a:gd name="T14" fmla="*/ 17 w 51"/>
                <a:gd name="T15" fmla="*/ 26 h 52"/>
                <a:gd name="T16" fmla="*/ 26 w 51"/>
                <a:gd name="T17" fmla="*/ 35 h 52"/>
                <a:gd name="T18" fmla="*/ 34 w 51"/>
                <a:gd name="T19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2">
                  <a:moveTo>
                    <a:pt x="0" y="26"/>
                  </a:move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2"/>
                    <a:pt x="26" y="52"/>
                  </a:cubicBezTo>
                  <a:cubicBezTo>
                    <a:pt x="12" y="52"/>
                    <a:pt x="0" y="40"/>
                    <a:pt x="0" y="26"/>
                  </a:cubicBezTo>
                  <a:close/>
                  <a:moveTo>
                    <a:pt x="34" y="26"/>
                  </a:moveTo>
                  <a:cubicBezTo>
                    <a:pt x="34" y="21"/>
                    <a:pt x="30" y="17"/>
                    <a:pt x="26" y="17"/>
                  </a:cubicBezTo>
                  <a:cubicBezTo>
                    <a:pt x="21" y="17"/>
                    <a:pt x="17" y="21"/>
                    <a:pt x="17" y="26"/>
                  </a:cubicBezTo>
                  <a:cubicBezTo>
                    <a:pt x="17" y="31"/>
                    <a:pt x="21" y="35"/>
                    <a:pt x="26" y="35"/>
                  </a:cubicBezTo>
                  <a:cubicBezTo>
                    <a:pt x="30" y="35"/>
                    <a:pt x="34" y="3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6" name="Freeform 76">
              <a:extLst>
                <a:ext uri="{FF2B5EF4-FFF2-40B4-BE49-F238E27FC236}">
                  <a16:creationId xmlns:a16="http://schemas.microsoft.com/office/drawing/2014/main" id="{982B49AE-B8F3-503A-1A8D-6CED99064E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65188" y="2254745"/>
              <a:ext cx="1078066" cy="298561"/>
            </a:xfrm>
            <a:custGeom>
              <a:avLst/>
              <a:gdLst>
                <a:gd name="T0" fmla="*/ 200 w 365"/>
                <a:gd name="T1" fmla="*/ 75 h 101"/>
                <a:gd name="T2" fmla="*/ 201 w 365"/>
                <a:gd name="T3" fmla="*/ 73 h 101"/>
                <a:gd name="T4" fmla="*/ 201 w 365"/>
                <a:gd name="T5" fmla="*/ 73 h 101"/>
                <a:gd name="T6" fmla="*/ 212 w 365"/>
                <a:gd name="T7" fmla="*/ 69 h 101"/>
                <a:gd name="T8" fmla="*/ 201 w 365"/>
                <a:gd name="T9" fmla="*/ 75 h 101"/>
                <a:gd name="T10" fmla="*/ 207 w 365"/>
                <a:gd name="T11" fmla="*/ 77 h 101"/>
                <a:gd name="T12" fmla="*/ 214 w 365"/>
                <a:gd name="T13" fmla="*/ 69 h 101"/>
                <a:gd name="T14" fmla="*/ 212 w 365"/>
                <a:gd name="T15" fmla="*/ 69 h 101"/>
                <a:gd name="T16" fmla="*/ 211 w 365"/>
                <a:gd name="T17" fmla="*/ 68 h 101"/>
                <a:gd name="T18" fmla="*/ 207 w 365"/>
                <a:gd name="T19" fmla="*/ 68 h 101"/>
                <a:gd name="T20" fmla="*/ 201 w 365"/>
                <a:gd name="T21" fmla="*/ 72 h 101"/>
                <a:gd name="T22" fmla="*/ 201 w 365"/>
                <a:gd name="T23" fmla="*/ 72 h 101"/>
                <a:gd name="T24" fmla="*/ 185 w 365"/>
                <a:gd name="T25" fmla="*/ 56 h 101"/>
                <a:gd name="T26" fmla="*/ 172 w 365"/>
                <a:gd name="T27" fmla="*/ 52 h 101"/>
                <a:gd name="T28" fmla="*/ 167 w 365"/>
                <a:gd name="T29" fmla="*/ 51 h 101"/>
                <a:gd name="T30" fmla="*/ 161 w 365"/>
                <a:gd name="T31" fmla="*/ 49 h 101"/>
                <a:gd name="T32" fmla="*/ 174 w 365"/>
                <a:gd name="T33" fmla="*/ 84 h 101"/>
                <a:gd name="T34" fmla="*/ 194 w 365"/>
                <a:gd name="T35" fmla="*/ 84 h 101"/>
                <a:gd name="T36" fmla="*/ 167 w 365"/>
                <a:gd name="T37" fmla="*/ 53 h 101"/>
                <a:gd name="T38" fmla="*/ 198 w 365"/>
                <a:gd name="T39" fmla="*/ 81 h 101"/>
                <a:gd name="T40" fmla="*/ 200 w 365"/>
                <a:gd name="T41" fmla="*/ 75 h 101"/>
                <a:gd name="T42" fmla="*/ 365 w 365"/>
                <a:gd name="T43" fmla="*/ 77 h 101"/>
                <a:gd name="T44" fmla="*/ 362 w 365"/>
                <a:gd name="T45" fmla="*/ 81 h 101"/>
                <a:gd name="T46" fmla="*/ 362 w 365"/>
                <a:gd name="T47" fmla="*/ 93 h 101"/>
                <a:gd name="T48" fmla="*/ 328 w 365"/>
                <a:gd name="T49" fmla="*/ 100 h 101"/>
                <a:gd name="T50" fmla="*/ 324 w 365"/>
                <a:gd name="T51" fmla="*/ 100 h 101"/>
                <a:gd name="T52" fmla="*/ 326 w 365"/>
                <a:gd name="T53" fmla="*/ 88 h 101"/>
                <a:gd name="T54" fmla="*/ 294 w 365"/>
                <a:gd name="T55" fmla="*/ 55 h 101"/>
                <a:gd name="T56" fmla="*/ 261 w 365"/>
                <a:gd name="T57" fmla="*/ 88 h 101"/>
                <a:gd name="T58" fmla="*/ 263 w 365"/>
                <a:gd name="T59" fmla="*/ 100 h 101"/>
                <a:gd name="T60" fmla="*/ 262 w 365"/>
                <a:gd name="T61" fmla="*/ 100 h 101"/>
                <a:gd name="T62" fmla="*/ 105 w 365"/>
                <a:gd name="T63" fmla="*/ 100 h 101"/>
                <a:gd name="T64" fmla="*/ 108 w 365"/>
                <a:gd name="T65" fmla="*/ 88 h 101"/>
                <a:gd name="T66" fmla="*/ 75 w 365"/>
                <a:gd name="T67" fmla="*/ 55 h 101"/>
                <a:gd name="T68" fmla="*/ 42 w 365"/>
                <a:gd name="T69" fmla="*/ 88 h 101"/>
                <a:gd name="T70" fmla="*/ 43 w 365"/>
                <a:gd name="T71" fmla="*/ 97 h 101"/>
                <a:gd name="T72" fmla="*/ 12 w 365"/>
                <a:gd name="T73" fmla="*/ 90 h 101"/>
                <a:gd name="T74" fmla="*/ 0 w 365"/>
                <a:gd name="T75" fmla="*/ 62 h 101"/>
                <a:gd name="T76" fmla="*/ 10 w 365"/>
                <a:gd name="T77" fmla="*/ 55 h 101"/>
                <a:gd name="T78" fmla="*/ 10 w 365"/>
                <a:gd name="T79" fmla="*/ 36 h 101"/>
                <a:gd name="T80" fmla="*/ 87 w 365"/>
                <a:gd name="T81" fmla="*/ 19 h 101"/>
                <a:gd name="T82" fmla="*/ 87 w 365"/>
                <a:gd name="T83" fmla="*/ 24 h 101"/>
                <a:gd name="T84" fmla="*/ 236 w 365"/>
                <a:gd name="T85" fmla="*/ 36 h 101"/>
                <a:gd name="T86" fmla="*/ 197 w 365"/>
                <a:gd name="T87" fmla="*/ 7 h 101"/>
                <a:gd name="T88" fmla="*/ 211 w 365"/>
                <a:gd name="T89" fmla="*/ 1 h 101"/>
                <a:gd name="T90" fmla="*/ 268 w 365"/>
                <a:gd name="T91" fmla="*/ 33 h 101"/>
                <a:gd name="T92" fmla="*/ 338 w 365"/>
                <a:gd name="T93" fmla="*/ 44 h 101"/>
                <a:gd name="T94" fmla="*/ 365 w 365"/>
                <a:gd name="T95" fmla="*/ 7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5" h="101">
                  <a:moveTo>
                    <a:pt x="200" y="75"/>
                  </a:moveTo>
                  <a:cubicBezTo>
                    <a:pt x="201" y="74"/>
                    <a:pt x="201" y="73"/>
                    <a:pt x="201" y="73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5" y="70"/>
                    <a:pt x="212" y="69"/>
                    <a:pt x="212" y="69"/>
                  </a:cubicBezTo>
                  <a:cubicBezTo>
                    <a:pt x="212" y="69"/>
                    <a:pt x="206" y="71"/>
                    <a:pt x="201" y="75"/>
                  </a:cubicBezTo>
                  <a:cubicBezTo>
                    <a:pt x="203" y="76"/>
                    <a:pt x="205" y="78"/>
                    <a:pt x="207" y="77"/>
                  </a:cubicBezTo>
                  <a:cubicBezTo>
                    <a:pt x="210" y="76"/>
                    <a:pt x="212" y="71"/>
                    <a:pt x="214" y="69"/>
                  </a:cubicBezTo>
                  <a:cubicBezTo>
                    <a:pt x="214" y="69"/>
                    <a:pt x="213" y="69"/>
                    <a:pt x="212" y="69"/>
                  </a:cubicBezTo>
                  <a:cubicBezTo>
                    <a:pt x="212" y="69"/>
                    <a:pt x="211" y="68"/>
                    <a:pt x="211" y="68"/>
                  </a:cubicBezTo>
                  <a:cubicBezTo>
                    <a:pt x="210" y="68"/>
                    <a:pt x="208" y="68"/>
                    <a:pt x="207" y="68"/>
                  </a:cubicBezTo>
                  <a:cubicBezTo>
                    <a:pt x="204" y="68"/>
                    <a:pt x="201" y="69"/>
                    <a:pt x="201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64"/>
                    <a:pt x="192" y="59"/>
                    <a:pt x="185" y="56"/>
                  </a:cubicBezTo>
                  <a:cubicBezTo>
                    <a:pt x="181" y="55"/>
                    <a:pt x="177" y="53"/>
                    <a:pt x="172" y="52"/>
                  </a:cubicBezTo>
                  <a:cubicBezTo>
                    <a:pt x="171" y="52"/>
                    <a:pt x="169" y="52"/>
                    <a:pt x="167" y="51"/>
                  </a:cubicBezTo>
                  <a:cubicBezTo>
                    <a:pt x="164" y="50"/>
                    <a:pt x="161" y="50"/>
                    <a:pt x="161" y="49"/>
                  </a:cubicBezTo>
                  <a:cubicBezTo>
                    <a:pt x="165" y="59"/>
                    <a:pt x="165" y="77"/>
                    <a:pt x="174" y="84"/>
                  </a:cubicBezTo>
                  <a:cubicBezTo>
                    <a:pt x="179" y="89"/>
                    <a:pt x="188" y="88"/>
                    <a:pt x="194" y="84"/>
                  </a:cubicBezTo>
                  <a:cubicBezTo>
                    <a:pt x="185" y="68"/>
                    <a:pt x="168" y="54"/>
                    <a:pt x="167" y="53"/>
                  </a:cubicBezTo>
                  <a:cubicBezTo>
                    <a:pt x="168" y="54"/>
                    <a:pt x="187" y="66"/>
                    <a:pt x="198" y="81"/>
                  </a:cubicBezTo>
                  <a:cubicBezTo>
                    <a:pt x="199" y="79"/>
                    <a:pt x="200" y="77"/>
                    <a:pt x="200" y="75"/>
                  </a:cubicBezTo>
                  <a:close/>
                  <a:moveTo>
                    <a:pt x="365" y="77"/>
                  </a:moveTo>
                  <a:cubicBezTo>
                    <a:pt x="362" y="81"/>
                    <a:pt x="362" y="81"/>
                    <a:pt x="362" y="81"/>
                  </a:cubicBezTo>
                  <a:cubicBezTo>
                    <a:pt x="362" y="81"/>
                    <a:pt x="362" y="86"/>
                    <a:pt x="362" y="93"/>
                  </a:cubicBezTo>
                  <a:cubicBezTo>
                    <a:pt x="362" y="101"/>
                    <a:pt x="328" y="100"/>
                    <a:pt x="328" y="100"/>
                  </a:cubicBezTo>
                  <a:cubicBezTo>
                    <a:pt x="324" y="100"/>
                    <a:pt x="324" y="100"/>
                    <a:pt x="324" y="100"/>
                  </a:cubicBezTo>
                  <a:cubicBezTo>
                    <a:pt x="326" y="96"/>
                    <a:pt x="326" y="92"/>
                    <a:pt x="326" y="88"/>
                  </a:cubicBezTo>
                  <a:cubicBezTo>
                    <a:pt x="326" y="70"/>
                    <a:pt x="312" y="55"/>
                    <a:pt x="294" y="55"/>
                  </a:cubicBezTo>
                  <a:cubicBezTo>
                    <a:pt x="276" y="55"/>
                    <a:pt x="261" y="70"/>
                    <a:pt x="261" y="88"/>
                  </a:cubicBezTo>
                  <a:cubicBezTo>
                    <a:pt x="261" y="92"/>
                    <a:pt x="262" y="96"/>
                    <a:pt x="263" y="100"/>
                  </a:cubicBezTo>
                  <a:cubicBezTo>
                    <a:pt x="262" y="100"/>
                    <a:pt x="262" y="100"/>
                    <a:pt x="262" y="100"/>
                  </a:cubicBezTo>
                  <a:cubicBezTo>
                    <a:pt x="262" y="100"/>
                    <a:pt x="162" y="100"/>
                    <a:pt x="105" y="100"/>
                  </a:cubicBezTo>
                  <a:cubicBezTo>
                    <a:pt x="107" y="96"/>
                    <a:pt x="108" y="92"/>
                    <a:pt x="108" y="88"/>
                  </a:cubicBezTo>
                  <a:cubicBezTo>
                    <a:pt x="108" y="70"/>
                    <a:pt x="93" y="55"/>
                    <a:pt x="75" y="55"/>
                  </a:cubicBezTo>
                  <a:cubicBezTo>
                    <a:pt x="57" y="55"/>
                    <a:pt x="42" y="70"/>
                    <a:pt x="42" y="88"/>
                  </a:cubicBezTo>
                  <a:cubicBezTo>
                    <a:pt x="42" y="91"/>
                    <a:pt x="43" y="94"/>
                    <a:pt x="43" y="97"/>
                  </a:cubicBezTo>
                  <a:cubicBezTo>
                    <a:pt x="27" y="94"/>
                    <a:pt x="12" y="90"/>
                    <a:pt x="12" y="9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52"/>
                    <a:pt x="10" y="55"/>
                    <a:pt x="10" y="55"/>
                  </a:cubicBezTo>
                  <a:cubicBezTo>
                    <a:pt x="10" y="55"/>
                    <a:pt x="10" y="46"/>
                    <a:pt x="10" y="36"/>
                  </a:cubicBezTo>
                  <a:cubicBezTo>
                    <a:pt x="10" y="26"/>
                    <a:pt x="87" y="19"/>
                    <a:pt x="87" y="19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138" y="41"/>
                    <a:pt x="236" y="36"/>
                    <a:pt x="236" y="36"/>
                  </a:cubicBezTo>
                  <a:cubicBezTo>
                    <a:pt x="236" y="36"/>
                    <a:pt x="205" y="13"/>
                    <a:pt x="197" y="7"/>
                  </a:cubicBezTo>
                  <a:cubicBezTo>
                    <a:pt x="188" y="0"/>
                    <a:pt x="211" y="1"/>
                    <a:pt x="211" y="1"/>
                  </a:cubicBezTo>
                  <a:cubicBezTo>
                    <a:pt x="229" y="3"/>
                    <a:pt x="268" y="33"/>
                    <a:pt x="268" y="33"/>
                  </a:cubicBezTo>
                  <a:cubicBezTo>
                    <a:pt x="268" y="33"/>
                    <a:pt x="319" y="39"/>
                    <a:pt x="338" y="44"/>
                  </a:cubicBezTo>
                  <a:cubicBezTo>
                    <a:pt x="357" y="48"/>
                    <a:pt x="365" y="77"/>
                    <a:pt x="365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7" name="Freeform 77">
              <a:extLst>
                <a:ext uri="{FF2B5EF4-FFF2-40B4-BE49-F238E27FC236}">
                  <a16:creationId xmlns:a16="http://schemas.microsoft.com/office/drawing/2014/main" id="{F9E0A887-A7C7-BAE8-3B89-C2B04F65A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3768" y="2302215"/>
              <a:ext cx="398497" cy="49968"/>
            </a:xfrm>
            <a:custGeom>
              <a:avLst/>
              <a:gdLst>
                <a:gd name="T0" fmla="*/ 135 w 135"/>
                <a:gd name="T1" fmla="*/ 17 h 17"/>
                <a:gd name="T2" fmla="*/ 0 w 135"/>
                <a:gd name="T3" fmla="*/ 5 h 17"/>
                <a:gd name="T4" fmla="*/ 0 w 135"/>
                <a:gd name="T5" fmla="*/ 2 h 17"/>
                <a:gd name="T6" fmla="*/ 123 w 135"/>
                <a:gd name="T7" fmla="*/ 9 h 17"/>
                <a:gd name="T8" fmla="*/ 135 w 135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17">
                  <a:moveTo>
                    <a:pt x="135" y="17"/>
                  </a:moveTo>
                  <a:cubicBezTo>
                    <a:pt x="90" y="7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63" y="0"/>
                    <a:pt x="123" y="9"/>
                    <a:pt x="123" y="9"/>
                  </a:cubicBezTo>
                  <a:lnTo>
                    <a:pt x="13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8" name="Freeform 78">
              <a:extLst>
                <a:ext uri="{FF2B5EF4-FFF2-40B4-BE49-F238E27FC236}">
                  <a16:creationId xmlns:a16="http://schemas.microsoft.com/office/drawing/2014/main" id="{2ECEDE48-A53E-5F88-7C0D-E1CE060CDC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10096" y="2437130"/>
              <a:ext cx="153653" cy="153653"/>
            </a:xfrm>
            <a:custGeom>
              <a:avLst/>
              <a:gdLst>
                <a:gd name="T0" fmla="*/ 26 w 52"/>
                <a:gd name="T1" fmla="*/ 52 h 52"/>
                <a:gd name="T2" fmla="*/ 0 w 52"/>
                <a:gd name="T3" fmla="*/ 26 h 52"/>
                <a:gd name="T4" fmla="*/ 26 w 52"/>
                <a:gd name="T5" fmla="*/ 0 h 52"/>
                <a:gd name="T6" fmla="*/ 52 w 52"/>
                <a:gd name="T7" fmla="*/ 26 h 52"/>
                <a:gd name="T8" fmla="*/ 26 w 52"/>
                <a:gd name="T9" fmla="*/ 52 h 52"/>
                <a:gd name="T10" fmla="*/ 35 w 52"/>
                <a:gd name="T11" fmla="*/ 26 h 52"/>
                <a:gd name="T12" fmla="*/ 26 w 52"/>
                <a:gd name="T13" fmla="*/ 17 h 52"/>
                <a:gd name="T14" fmla="*/ 17 w 52"/>
                <a:gd name="T15" fmla="*/ 26 h 52"/>
                <a:gd name="T16" fmla="*/ 26 w 52"/>
                <a:gd name="T17" fmla="*/ 35 h 52"/>
                <a:gd name="T18" fmla="*/ 35 w 52"/>
                <a:gd name="T19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40"/>
                    <a:pt x="40" y="52"/>
                    <a:pt x="26" y="52"/>
                  </a:cubicBezTo>
                  <a:close/>
                  <a:moveTo>
                    <a:pt x="35" y="26"/>
                  </a:moveTo>
                  <a:cubicBezTo>
                    <a:pt x="35" y="21"/>
                    <a:pt x="31" y="17"/>
                    <a:pt x="26" y="17"/>
                  </a:cubicBezTo>
                  <a:cubicBezTo>
                    <a:pt x="21" y="17"/>
                    <a:pt x="17" y="21"/>
                    <a:pt x="17" y="26"/>
                  </a:cubicBezTo>
                  <a:cubicBezTo>
                    <a:pt x="17" y="31"/>
                    <a:pt x="21" y="35"/>
                    <a:pt x="26" y="35"/>
                  </a:cubicBezTo>
                  <a:cubicBezTo>
                    <a:pt x="31" y="35"/>
                    <a:pt x="35" y="31"/>
                    <a:pt x="3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9C366DB4-B84D-E9B2-B96D-86F6D8BB0826}"/>
              </a:ext>
            </a:extLst>
          </p:cNvPr>
          <p:cNvGrpSpPr/>
          <p:nvPr/>
        </p:nvGrpSpPr>
        <p:grpSpPr>
          <a:xfrm>
            <a:off x="6748021" y="2806690"/>
            <a:ext cx="447128" cy="513674"/>
            <a:chOff x="8724900" y="3965574"/>
            <a:chExt cx="727075" cy="958850"/>
          </a:xfrm>
          <a:solidFill>
            <a:schemeClr val="bg1"/>
          </a:solidFill>
        </p:grpSpPr>
        <p:sp>
          <p:nvSpPr>
            <p:cNvPr id="70" name="Freeform 158">
              <a:extLst>
                <a:ext uri="{FF2B5EF4-FFF2-40B4-BE49-F238E27FC236}">
                  <a16:creationId xmlns:a16="http://schemas.microsoft.com/office/drawing/2014/main" id="{CC66D418-3BB0-A622-0DB2-5FDCD20282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4900" y="3965574"/>
              <a:ext cx="727075" cy="958850"/>
            </a:xfrm>
            <a:custGeom>
              <a:avLst/>
              <a:gdLst>
                <a:gd name="T0" fmla="*/ 244 w 244"/>
                <a:gd name="T1" fmla="*/ 321 h 321"/>
                <a:gd name="T2" fmla="*/ 191 w 244"/>
                <a:gd name="T3" fmla="*/ 306 h 321"/>
                <a:gd name="T4" fmla="*/ 198 w 244"/>
                <a:gd name="T5" fmla="*/ 278 h 321"/>
                <a:gd name="T6" fmla="*/ 39 w 244"/>
                <a:gd name="T7" fmla="*/ 306 h 321"/>
                <a:gd name="T8" fmla="*/ 57 w 244"/>
                <a:gd name="T9" fmla="*/ 321 h 321"/>
                <a:gd name="T10" fmla="*/ 5 w 244"/>
                <a:gd name="T11" fmla="*/ 306 h 321"/>
                <a:gd name="T12" fmla="*/ 34 w 244"/>
                <a:gd name="T13" fmla="*/ 274 h 321"/>
                <a:gd name="T14" fmla="*/ 35 w 244"/>
                <a:gd name="T15" fmla="*/ 270 h 321"/>
                <a:gd name="T16" fmla="*/ 8 w 244"/>
                <a:gd name="T17" fmla="*/ 216 h 321"/>
                <a:gd name="T18" fmla="*/ 8 w 244"/>
                <a:gd name="T19" fmla="*/ 203 h 321"/>
                <a:gd name="T20" fmla="*/ 105 w 244"/>
                <a:gd name="T21" fmla="*/ 140 h 321"/>
                <a:gd name="T22" fmla="*/ 39 w 244"/>
                <a:gd name="T23" fmla="*/ 133 h 321"/>
                <a:gd name="T24" fmla="*/ 106 w 244"/>
                <a:gd name="T25" fmla="*/ 127 h 321"/>
                <a:gd name="T26" fmla="*/ 69 w 244"/>
                <a:gd name="T27" fmla="*/ 63 h 321"/>
                <a:gd name="T28" fmla="*/ 69 w 244"/>
                <a:gd name="T29" fmla="*/ 49 h 321"/>
                <a:gd name="T30" fmla="*/ 113 w 244"/>
                <a:gd name="T31" fmla="*/ 0 h 321"/>
                <a:gd name="T32" fmla="*/ 131 w 244"/>
                <a:gd name="T33" fmla="*/ 49 h 321"/>
                <a:gd name="T34" fmla="*/ 178 w 244"/>
                <a:gd name="T35" fmla="*/ 56 h 321"/>
                <a:gd name="T36" fmla="*/ 132 w 244"/>
                <a:gd name="T37" fmla="*/ 63 h 321"/>
                <a:gd name="T38" fmla="*/ 195 w 244"/>
                <a:gd name="T39" fmla="*/ 127 h 321"/>
                <a:gd name="T40" fmla="*/ 195 w 244"/>
                <a:gd name="T41" fmla="*/ 140 h 321"/>
                <a:gd name="T42" fmla="*/ 140 w 244"/>
                <a:gd name="T43" fmla="*/ 203 h 321"/>
                <a:gd name="T44" fmla="*/ 240 w 244"/>
                <a:gd name="T45" fmla="*/ 210 h 321"/>
                <a:gd name="T46" fmla="*/ 193 w 244"/>
                <a:gd name="T47" fmla="*/ 216 h 321"/>
                <a:gd name="T48" fmla="*/ 239 w 244"/>
                <a:gd name="T49" fmla="*/ 306 h 321"/>
                <a:gd name="T50" fmla="*/ 194 w 244"/>
                <a:gd name="T51" fmla="*/ 267 h 321"/>
                <a:gd name="T52" fmla="*/ 144 w 244"/>
                <a:gd name="T53" fmla="*/ 269 h 321"/>
                <a:gd name="T54" fmla="*/ 188 w 244"/>
                <a:gd name="T55" fmla="*/ 247 h 321"/>
                <a:gd name="T56" fmla="*/ 154 w 244"/>
                <a:gd name="T57" fmla="*/ 216 h 321"/>
                <a:gd name="T58" fmla="*/ 134 w 244"/>
                <a:gd name="T59" fmla="*/ 269 h 321"/>
                <a:gd name="T60" fmla="*/ 146 w 244"/>
                <a:gd name="T61" fmla="*/ 223 h 321"/>
                <a:gd name="T62" fmla="*/ 125 w 244"/>
                <a:gd name="T63" fmla="*/ 216 h 321"/>
                <a:gd name="T64" fmla="*/ 116 w 244"/>
                <a:gd name="T65" fmla="*/ 89 h 321"/>
                <a:gd name="T66" fmla="*/ 104 w 244"/>
                <a:gd name="T67" fmla="*/ 216 h 321"/>
                <a:gd name="T68" fmla="*/ 89 w 244"/>
                <a:gd name="T69" fmla="*/ 234 h 321"/>
                <a:gd name="T70" fmla="*/ 134 w 244"/>
                <a:gd name="T71" fmla="*/ 269 h 321"/>
                <a:gd name="T72" fmla="*/ 82 w 244"/>
                <a:gd name="T73" fmla="*/ 240 h 321"/>
                <a:gd name="T74" fmla="*/ 50 w 244"/>
                <a:gd name="T75" fmla="*/ 269 h 321"/>
                <a:gd name="T76" fmla="*/ 99 w 244"/>
                <a:gd name="T77" fmla="*/ 269 h 321"/>
                <a:gd name="T78" fmla="*/ 93 w 244"/>
                <a:gd name="T79" fmla="*/ 216 h 321"/>
                <a:gd name="T80" fmla="*/ 56 w 244"/>
                <a:gd name="T81" fmla="*/ 24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4" h="321">
                  <a:moveTo>
                    <a:pt x="239" y="306"/>
                  </a:moveTo>
                  <a:cubicBezTo>
                    <a:pt x="244" y="321"/>
                    <a:pt x="244" y="321"/>
                    <a:pt x="244" y="321"/>
                  </a:cubicBezTo>
                  <a:cubicBezTo>
                    <a:pt x="186" y="321"/>
                    <a:pt x="186" y="321"/>
                    <a:pt x="186" y="321"/>
                  </a:cubicBezTo>
                  <a:cubicBezTo>
                    <a:pt x="191" y="306"/>
                    <a:pt x="191" y="306"/>
                    <a:pt x="191" y="306"/>
                  </a:cubicBezTo>
                  <a:cubicBezTo>
                    <a:pt x="206" y="306"/>
                    <a:pt x="206" y="306"/>
                    <a:pt x="206" y="306"/>
                  </a:cubicBezTo>
                  <a:cubicBezTo>
                    <a:pt x="198" y="278"/>
                    <a:pt x="198" y="278"/>
                    <a:pt x="198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39" y="306"/>
                    <a:pt x="39" y="306"/>
                    <a:pt x="39" y="306"/>
                  </a:cubicBezTo>
                  <a:cubicBezTo>
                    <a:pt x="52" y="306"/>
                    <a:pt x="52" y="306"/>
                    <a:pt x="52" y="306"/>
                  </a:cubicBezTo>
                  <a:cubicBezTo>
                    <a:pt x="57" y="321"/>
                    <a:pt x="57" y="321"/>
                    <a:pt x="57" y="321"/>
                  </a:cubicBezTo>
                  <a:cubicBezTo>
                    <a:pt x="0" y="321"/>
                    <a:pt x="0" y="321"/>
                    <a:pt x="0" y="321"/>
                  </a:cubicBezTo>
                  <a:cubicBezTo>
                    <a:pt x="5" y="306"/>
                    <a:pt x="5" y="306"/>
                    <a:pt x="5" y="306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34" y="274"/>
                    <a:pt x="34" y="274"/>
                    <a:pt x="34" y="274"/>
                  </a:cubicBezTo>
                  <a:cubicBezTo>
                    <a:pt x="34" y="274"/>
                    <a:pt x="34" y="274"/>
                    <a:pt x="34" y="273"/>
                  </a:cubicBezTo>
                  <a:cubicBezTo>
                    <a:pt x="34" y="272"/>
                    <a:pt x="35" y="271"/>
                    <a:pt x="35" y="270"/>
                  </a:cubicBezTo>
                  <a:cubicBezTo>
                    <a:pt x="52" y="216"/>
                    <a:pt x="52" y="216"/>
                    <a:pt x="52" y="21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4" y="216"/>
                    <a:pt x="1" y="213"/>
                    <a:pt x="1" y="210"/>
                  </a:cubicBezTo>
                  <a:cubicBezTo>
                    <a:pt x="1" y="206"/>
                    <a:pt x="4" y="203"/>
                    <a:pt x="8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2" y="140"/>
                    <a:pt x="39" y="137"/>
                    <a:pt x="39" y="133"/>
                  </a:cubicBezTo>
                  <a:cubicBezTo>
                    <a:pt x="39" y="130"/>
                    <a:pt x="42" y="127"/>
                    <a:pt x="46" y="127"/>
                  </a:cubicBezTo>
                  <a:cubicBezTo>
                    <a:pt x="106" y="127"/>
                    <a:pt x="106" y="127"/>
                    <a:pt x="106" y="127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6" y="63"/>
                    <a:pt x="63" y="60"/>
                    <a:pt x="63" y="56"/>
                  </a:cubicBezTo>
                  <a:cubicBezTo>
                    <a:pt x="63" y="52"/>
                    <a:pt x="66" y="49"/>
                    <a:pt x="69" y="49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31" y="49"/>
                    <a:pt x="131" y="49"/>
                    <a:pt x="131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5" y="49"/>
                    <a:pt x="178" y="52"/>
                    <a:pt x="178" y="56"/>
                  </a:cubicBezTo>
                  <a:cubicBezTo>
                    <a:pt x="178" y="60"/>
                    <a:pt x="175" y="63"/>
                    <a:pt x="172" y="63"/>
                  </a:cubicBezTo>
                  <a:cubicBezTo>
                    <a:pt x="132" y="63"/>
                    <a:pt x="132" y="63"/>
                    <a:pt x="132" y="63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95" y="127"/>
                    <a:pt x="195" y="127"/>
                    <a:pt x="195" y="127"/>
                  </a:cubicBezTo>
                  <a:cubicBezTo>
                    <a:pt x="199" y="127"/>
                    <a:pt x="202" y="130"/>
                    <a:pt x="202" y="133"/>
                  </a:cubicBezTo>
                  <a:cubicBezTo>
                    <a:pt x="202" y="137"/>
                    <a:pt x="199" y="140"/>
                    <a:pt x="195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40" y="203"/>
                    <a:pt x="140" y="203"/>
                    <a:pt x="140" y="203"/>
                  </a:cubicBezTo>
                  <a:cubicBezTo>
                    <a:pt x="233" y="203"/>
                    <a:pt x="233" y="203"/>
                    <a:pt x="233" y="203"/>
                  </a:cubicBezTo>
                  <a:cubicBezTo>
                    <a:pt x="237" y="203"/>
                    <a:pt x="240" y="206"/>
                    <a:pt x="240" y="210"/>
                  </a:cubicBezTo>
                  <a:cubicBezTo>
                    <a:pt x="240" y="213"/>
                    <a:pt x="237" y="216"/>
                    <a:pt x="233" y="216"/>
                  </a:cubicBezTo>
                  <a:cubicBezTo>
                    <a:pt x="193" y="216"/>
                    <a:pt x="193" y="216"/>
                    <a:pt x="193" y="216"/>
                  </a:cubicBezTo>
                  <a:cubicBezTo>
                    <a:pt x="221" y="306"/>
                    <a:pt x="221" y="306"/>
                    <a:pt x="221" y="306"/>
                  </a:cubicBezTo>
                  <a:lnTo>
                    <a:pt x="239" y="306"/>
                  </a:lnTo>
                  <a:close/>
                  <a:moveTo>
                    <a:pt x="195" y="269"/>
                  </a:moveTo>
                  <a:cubicBezTo>
                    <a:pt x="194" y="267"/>
                    <a:pt x="194" y="267"/>
                    <a:pt x="194" y="267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44" y="269"/>
                    <a:pt x="144" y="269"/>
                    <a:pt x="144" y="269"/>
                  </a:cubicBezTo>
                  <a:lnTo>
                    <a:pt x="195" y="269"/>
                  </a:lnTo>
                  <a:close/>
                  <a:moveTo>
                    <a:pt x="188" y="247"/>
                  </a:moveTo>
                  <a:cubicBezTo>
                    <a:pt x="179" y="216"/>
                    <a:pt x="179" y="216"/>
                    <a:pt x="179" y="216"/>
                  </a:cubicBezTo>
                  <a:cubicBezTo>
                    <a:pt x="154" y="216"/>
                    <a:pt x="154" y="216"/>
                    <a:pt x="154" y="216"/>
                  </a:cubicBezTo>
                  <a:lnTo>
                    <a:pt x="188" y="247"/>
                  </a:lnTo>
                  <a:close/>
                  <a:moveTo>
                    <a:pt x="134" y="269"/>
                  </a:moveTo>
                  <a:cubicBezTo>
                    <a:pt x="155" y="232"/>
                    <a:pt x="155" y="232"/>
                    <a:pt x="155" y="232"/>
                  </a:cubicBezTo>
                  <a:cubicBezTo>
                    <a:pt x="146" y="223"/>
                    <a:pt x="146" y="223"/>
                    <a:pt x="146" y="223"/>
                  </a:cubicBezTo>
                  <a:cubicBezTo>
                    <a:pt x="143" y="221"/>
                    <a:pt x="142" y="218"/>
                    <a:pt x="143" y="216"/>
                  </a:cubicBezTo>
                  <a:cubicBezTo>
                    <a:pt x="125" y="216"/>
                    <a:pt x="125" y="216"/>
                    <a:pt x="125" y="216"/>
                  </a:cubicBezTo>
                  <a:cubicBezTo>
                    <a:pt x="125" y="89"/>
                    <a:pt x="125" y="89"/>
                    <a:pt x="125" y="89"/>
                  </a:cubicBezTo>
                  <a:cubicBezTo>
                    <a:pt x="116" y="89"/>
                    <a:pt x="116" y="89"/>
                    <a:pt x="116" y="89"/>
                  </a:cubicBezTo>
                  <a:cubicBezTo>
                    <a:pt x="116" y="216"/>
                    <a:pt x="116" y="216"/>
                    <a:pt x="116" y="216"/>
                  </a:cubicBezTo>
                  <a:cubicBezTo>
                    <a:pt x="104" y="216"/>
                    <a:pt x="104" y="216"/>
                    <a:pt x="104" y="216"/>
                  </a:cubicBezTo>
                  <a:cubicBezTo>
                    <a:pt x="104" y="218"/>
                    <a:pt x="103" y="221"/>
                    <a:pt x="101" y="223"/>
                  </a:cubicBezTo>
                  <a:cubicBezTo>
                    <a:pt x="89" y="234"/>
                    <a:pt x="89" y="234"/>
                    <a:pt x="89" y="234"/>
                  </a:cubicBezTo>
                  <a:cubicBezTo>
                    <a:pt x="109" y="269"/>
                    <a:pt x="109" y="269"/>
                    <a:pt x="109" y="269"/>
                  </a:cubicBezTo>
                  <a:lnTo>
                    <a:pt x="134" y="269"/>
                  </a:lnTo>
                  <a:close/>
                  <a:moveTo>
                    <a:pt x="99" y="269"/>
                  </a:moveTo>
                  <a:cubicBezTo>
                    <a:pt x="82" y="240"/>
                    <a:pt x="82" y="240"/>
                    <a:pt x="82" y="240"/>
                  </a:cubicBezTo>
                  <a:cubicBezTo>
                    <a:pt x="51" y="268"/>
                    <a:pt x="51" y="268"/>
                    <a:pt x="51" y="268"/>
                  </a:cubicBezTo>
                  <a:cubicBezTo>
                    <a:pt x="51" y="268"/>
                    <a:pt x="51" y="268"/>
                    <a:pt x="50" y="269"/>
                  </a:cubicBezTo>
                  <a:cubicBezTo>
                    <a:pt x="50" y="269"/>
                    <a:pt x="50" y="269"/>
                    <a:pt x="50" y="269"/>
                  </a:cubicBezTo>
                  <a:lnTo>
                    <a:pt x="99" y="269"/>
                  </a:lnTo>
                  <a:close/>
                  <a:moveTo>
                    <a:pt x="56" y="249"/>
                  </a:moveTo>
                  <a:cubicBezTo>
                    <a:pt x="93" y="216"/>
                    <a:pt x="93" y="216"/>
                    <a:pt x="93" y="216"/>
                  </a:cubicBezTo>
                  <a:cubicBezTo>
                    <a:pt x="66" y="216"/>
                    <a:pt x="66" y="216"/>
                    <a:pt x="66" y="216"/>
                  </a:cubicBezTo>
                  <a:lnTo>
                    <a:pt x="56" y="2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1" name="Freeform 159">
              <a:extLst>
                <a:ext uri="{FF2B5EF4-FFF2-40B4-BE49-F238E27FC236}">
                  <a16:creationId xmlns:a16="http://schemas.microsoft.com/office/drawing/2014/main" id="{80BC981E-0BC9-38F9-FFA5-33EE4E103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4650" y="4405312"/>
              <a:ext cx="88900" cy="17462"/>
            </a:xfrm>
            <a:custGeom>
              <a:avLst/>
              <a:gdLst>
                <a:gd name="T0" fmla="*/ 56 w 56"/>
                <a:gd name="T1" fmla="*/ 0 h 11"/>
                <a:gd name="T2" fmla="*/ 49 w 56"/>
                <a:gd name="T3" fmla="*/ 11 h 11"/>
                <a:gd name="T4" fmla="*/ 7 w 56"/>
                <a:gd name="T5" fmla="*/ 11 h 11"/>
                <a:gd name="T6" fmla="*/ 0 w 56"/>
                <a:gd name="T7" fmla="*/ 0 h 11"/>
                <a:gd name="T8" fmla="*/ 56 w 56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1">
                  <a:moveTo>
                    <a:pt x="56" y="0"/>
                  </a:moveTo>
                  <a:lnTo>
                    <a:pt x="49" y="11"/>
                  </a:lnTo>
                  <a:lnTo>
                    <a:pt x="7" y="11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2" name="Freeform 160">
              <a:extLst>
                <a:ext uri="{FF2B5EF4-FFF2-40B4-BE49-F238E27FC236}">
                  <a16:creationId xmlns:a16="http://schemas.microsoft.com/office/drawing/2014/main" id="{DA802C28-CD9E-6706-E027-1A6E0DD4F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4650" y="4430712"/>
              <a:ext cx="88900" cy="19050"/>
            </a:xfrm>
            <a:custGeom>
              <a:avLst/>
              <a:gdLst>
                <a:gd name="T0" fmla="*/ 56 w 56"/>
                <a:gd name="T1" fmla="*/ 0 h 12"/>
                <a:gd name="T2" fmla="*/ 49 w 56"/>
                <a:gd name="T3" fmla="*/ 12 h 12"/>
                <a:gd name="T4" fmla="*/ 7 w 56"/>
                <a:gd name="T5" fmla="*/ 12 h 12"/>
                <a:gd name="T6" fmla="*/ 0 w 56"/>
                <a:gd name="T7" fmla="*/ 0 h 12"/>
                <a:gd name="T8" fmla="*/ 56 w 5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">
                  <a:moveTo>
                    <a:pt x="56" y="0"/>
                  </a:moveTo>
                  <a:lnTo>
                    <a:pt x="49" y="12"/>
                  </a:lnTo>
                  <a:lnTo>
                    <a:pt x="7" y="12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3" name="Freeform 161">
              <a:extLst>
                <a:ext uri="{FF2B5EF4-FFF2-40B4-BE49-F238E27FC236}">
                  <a16:creationId xmlns:a16="http://schemas.microsoft.com/office/drawing/2014/main" id="{ADC64949-3BD9-5240-EC40-E5BC22555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4650" y="4460874"/>
              <a:ext cx="88900" cy="19050"/>
            </a:xfrm>
            <a:custGeom>
              <a:avLst/>
              <a:gdLst>
                <a:gd name="T0" fmla="*/ 56 w 56"/>
                <a:gd name="T1" fmla="*/ 0 h 12"/>
                <a:gd name="T2" fmla="*/ 49 w 56"/>
                <a:gd name="T3" fmla="*/ 12 h 12"/>
                <a:gd name="T4" fmla="*/ 7 w 56"/>
                <a:gd name="T5" fmla="*/ 12 h 12"/>
                <a:gd name="T6" fmla="*/ 0 w 56"/>
                <a:gd name="T7" fmla="*/ 0 h 12"/>
                <a:gd name="T8" fmla="*/ 56 w 5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">
                  <a:moveTo>
                    <a:pt x="56" y="0"/>
                  </a:moveTo>
                  <a:lnTo>
                    <a:pt x="49" y="12"/>
                  </a:lnTo>
                  <a:lnTo>
                    <a:pt x="7" y="12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4" name="Freeform 162">
              <a:extLst>
                <a:ext uri="{FF2B5EF4-FFF2-40B4-BE49-F238E27FC236}">
                  <a16:creationId xmlns:a16="http://schemas.microsoft.com/office/drawing/2014/main" id="{10567BA4-D2AE-46F8-FE58-665E44238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2113" y="4494212"/>
              <a:ext cx="53975" cy="11112"/>
            </a:xfrm>
            <a:custGeom>
              <a:avLst/>
              <a:gdLst>
                <a:gd name="T0" fmla="*/ 34 w 34"/>
                <a:gd name="T1" fmla="*/ 0 h 7"/>
                <a:gd name="T2" fmla="*/ 30 w 34"/>
                <a:gd name="T3" fmla="*/ 7 h 7"/>
                <a:gd name="T4" fmla="*/ 4 w 34"/>
                <a:gd name="T5" fmla="*/ 7 h 7"/>
                <a:gd name="T6" fmla="*/ 0 w 34"/>
                <a:gd name="T7" fmla="*/ 0 h 7"/>
                <a:gd name="T8" fmla="*/ 34 w 3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7">
                  <a:moveTo>
                    <a:pt x="34" y="0"/>
                  </a:moveTo>
                  <a:lnTo>
                    <a:pt x="30" y="7"/>
                  </a:lnTo>
                  <a:lnTo>
                    <a:pt x="4" y="7"/>
                  </a:lnTo>
                  <a:lnTo>
                    <a:pt x="0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5" name="Freeform 163">
              <a:extLst>
                <a:ext uri="{FF2B5EF4-FFF2-40B4-BE49-F238E27FC236}">
                  <a16:creationId xmlns:a16="http://schemas.microsoft.com/office/drawing/2014/main" id="{F9218727-85B7-0F5F-88F2-5906E7481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213" y="4171949"/>
              <a:ext cx="85725" cy="17462"/>
            </a:xfrm>
            <a:custGeom>
              <a:avLst/>
              <a:gdLst>
                <a:gd name="T0" fmla="*/ 54 w 54"/>
                <a:gd name="T1" fmla="*/ 0 h 11"/>
                <a:gd name="T2" fmla="*/ 47 w 54"/>
                <a:gd name="T3" fmla="*/ 11 h 11"/>
                <a:gd name="T4" fmla="*/ 5 w 54"/>
                <a:gd name="T5" fmla="*/ 11 h 11"/>
                <a:gd name="T6" fmla="*/ 0 w 54"/>
                <a:gd name="T7" fmla="*/ 0 h 11"/>
                <a:gd name="T8" fmla="*/ 54 w 5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1">
                  <a:moveTo>
                    <a:pt x="54" y="0"/>
                  </a:moveTo>
                  <a:lnTo>
                    <a:pt x="47" y="11"/>
                  </a:lnTo>
                  <a:lnTo>
                    <a:pt x="5" y="11"/>
                  </a:lnTo>
                  <a:lnTo>
                    <a:pt x="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6" name="Freeform 164">
              <a:extLst>
                <a:ext uri="{FF2B5EF4-FFF2-40B4-BE49-F238E27FC236}">
                  <a16:creationId xmlns:a16="http://schemas.microsoft.com/office/drawing/2014/main" id="{07888AFF-19FE-A495-BC84-69027C739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213" y="4198937"/>
              <a:ext cx="85725" cy="17462"/>
            </a:xfrm>
            <a:custGeom>
              <a:avLst/>
              <a:gdLst>
                <a:gd name="T0" fmla="*/ 54 w 54"/>
                <a:gd name="T1" fmla="*/ 0 h 11"/>
                <a:gd name="T2" fmla="*/ 47 w 54"/>
                <a:gd name="T3" fmla="*/ 11 h 11"/>
                <a:gd name="T4" fmla="*/ 5 w 54"/>
                <a:gd name="T5" fmla="*/ 11 h 11"/>
                <a:gd name="T6" fmla="*/ 0 w 54"/>
                <a:gd name="T7" fmla="*/ 0 h 11"/>
                <a:gd name="T8" fmla="*/ 54 w 5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1">
                  <a:moveTo>
                    <a:pt x="54" y="0"/>
                  </a:moveTo>
                  <a:lnTo>
                    <a:pt x="47" y="11"/>
                  </a:lnTo>
                  <a:lnTo>
                    <a:pt x="5" y="11"/>
                  </a:lnTo>
                  <a:lnTo>
                    <a:pt x="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7" name="Freeform 165">
              <a:extLst>
                <a:ext uri="{FF2B5EF4-FFF2-40B4-BE49-F238E27FC236}">
                  <a16:creationId xmlns:a16="http://schemas.microsoft.com/office/drawing/2014/main" id="{AF50E139-A25B-49E1-1BF5-05C039519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213" y="4229099"/>
              <a:ext cx="85725" cy="17462"/>
            </a:xfrm>
            <a:custGeom>
              <a:avLst/>
              <a:gdLst>
                <a:gd name="T0" fmla="*/ 54 w 54"/>
                <a:gd name="T1" fmla="*/ 0 h 11"/>
                <a:gd name="T2" fmla="*/ 47 w 54"/>
                <a:gd name="T3" fmla="*/ 11 h 11"/>
                <a:gd name="T4" fmla="*/ 5 w 54"/>
                <a:gd name="T5" fmla="*/ 11 h 11"/>
                <a:gd name="T6" fmla="*/ 0 w 54"/>
                <a:gd name="T7" fmla="*/ 0 h 11"/>
                <a:gd name="T8" fmla="*/ 54 w 5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1">
                  <a:moveTo>
                    <a:pt x="54" y="0"/>
                  </a:moveTo>
                  <a:lnTo>
                    <a:pt x="47" y="11"/>
                  </a:lnTo>
                  <a:lnTo>
                    <a:pt x="5" y="11"/>
                  </a:lnTo>
                  <a:lnTo>
                    <a:pt x="0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8" name="Freeform 166">
              <a:extLst>
                <a:ext uri="{FF2B5EF4-FFF2-40B4-BE49-F238E27FC236}">
                  <a16:creationId xmlns:a16="http://schemas.microsoft.com/office/drawing/2014/main" id="{9274A459-AA87-7646-40EB-F4D91A012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7500" y="4257674"/>
              <a:ext cx="53975" cy="15875"/>
            </a:xfrm>
            <a:custGeom>
              <a:avLst/>
              <a:gdLst>
                <a:gd name="T0" fmla="*/ 34 w 34"/>
                <a:gd name="T1" fmla="*/ 0 h 10"/>
                <a:gd name="T2" fmla="*/ 30 w 34"/>
                <a:gd name="T3" fmla="*/ 10 h 10"/>
                <a:gd name="T4" fmla="*/ 6 w 34"/>
                <a:gd name="T5" fmla="*/ 10 h 10"/>
                <a:gd name="T6" fmla="*/ 0 w 34"/>
                <a:gd name="T7" fmla="*/ 0 h 10"/>
                <a:gd name="T8" fmla="*/ 34 w 3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0">
                  <a:moveTo>
                    <a:pt x="34" y="0"/>
                  </a:moveTo>
                  <a:lnTo>
                    <a:pt x="30" y="10"/>
                  </a:lnTo>
                  <a:lnTo>
                    <a:pt x="6" y="10"/>
                  </a:lnTo>
                  <a:lnTo>
                    <a:pt x="0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9" name="Freeform 167">
              <a:extLst>
                <a:ext uri="{FF2B5EF4-FFF2-40B4-BE49-F238E27FC236}">
                  <a16:creationId xmlns:a16="http://schemas.microsoft.com/office/drawing/2014/main" id="{10ECF2AD-20C0-3355-1982-231681E04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3650" y="4165599"/>
              <a:ext cx="88900" cy="20637"/>
            </a:xfrm>
            <a:custGeom>
              <a:avLst/>
              <a:gdLst>
                <a:gd name="T0" fmla="*/ 56 w 56"/>
                <a:gd name="T1" fmla="*/ 0 h 13"/>
                <a:gd name="T2" fmla="*/ 48 w 56"/>
                <a:gd name="T3" fmla="*/ 13 h 13"/>
                <a:gd name="T4" fmla="*/ 7 w 56"/>
                <a:gd name="T5" fmla="*/ 13 h 13"/>
                <a:gd name="T6" fmla="*/ 0 w 56"/>
                <a:gd name="T7" fmla="*/ 0 h 13"/>
                <a:gd name="T8" fmla="*/ 56 w 5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3">
                  <a:moveTo>
                    <a:pt x="56" y="0"/>
                  </a:moveTo>
                  <a:lnTo>
                    <a:pt x="48" y="13"/>
                  </a:lnTo>
                  <a:lnTo>
                    <a:pt x="7" y="13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0" name="Freeform 168">
              <a:extLst>
                <a:ext uri="{FF2B5EF4-FFF2-40B4-BE49-F238E27FC236}">
                  <a16:creationId xmlns:a16="http://schemas.microsoft.com/office/drawing/2014/main" id="{FDFB28F0-B530-2A3B-A3C2-C7FBC40E1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3650" y="4192587"/>
              <a:ext cx="88900" cy="20637"/>
            </a:xfrm>
            <a:custGeom>
              <a:avLst/>
              <a:gdLst>
                <a:gd name="T0" fmla="*/ 56 w 56"/>
                <a:gd name="T1" fmla="*/ 0 h 13"/>
                <a:gd name="T2" fmla="*/ 48 w 56"/>
                <a:gd name="T3" fmla="*/ 13 h 13"/>
                <a:gd name="T4" fmla="*/ 7 w 56"/>
                <a:gd name="T5" fmla="*/ 13 h 13"/>
                <a:gd name="T6" fmla="*/ 0 w 56"/>
                <a:gd name="T7" fmla="*/ 0 h 13"/>
                <a:gd name="T8" fmla="*/ 56 w 5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3">
                  <a:moveTo>
                    <a:pt x="56" y="0"/>
                  </a:moveTo>
                  <a:lnTo>
                    <a:pt x="48" y="13"/>
                  </a:lnTo>
                  <a:lnTo>
                    <a:pt x="7" y="13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1" name="Freeform 169">
              <a:extLst>
                <a:ext uri="{FF2B5EF4-FFF2-40B4-BE49-F238E27FC236}">
                  <a16:creationId xmlns:a16="http://schemas.microsoft.com/office/drawing/2014/main" id="{42D2C573-2582-C4AF-80FB-EBA3EC8CB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3650" y="4222749"/>
              <a:ext cx="88900" cy="20637"/>
            </a:xfrm>
            <a:custGeom>
              <a:avLst/>
              <a:gdLst>
                <a:gd name="T0" fmla="*/ 56 w 56"/>
                <a:gd name="T1" fmla="*/ 0 h 13"/>
                <a:gd name="T2" fmla="*/ 48 w 56"/>
                <a:gd name="T3" fmla="*/ 13 h 13"/>
                <a:gd name="T4" fmla="*/ 7 w 56"/>
                <a:gd name="T5" fmla="*/ 13 h 13"/>
                <a:gd name="T6" fmla="*/ 0 w 56"/>
                <a:gd name="T7" fmla="*/ 0 h 13"/>
                <a:gd name="T8" fmla="*/ 56 w 5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3">
                  <a:moveTo>
                    <a:pt x="56" y="0"/>
                  </a:moveTo>
                  <a:lnTo>
                    <a:pt x="48" y="13"/>
                  </a:lnTo>
                  <a:lnTo>
                    <a:pt x="7" y="13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2" name="Freeform 170">
              <a:extLst>
                <a:ext uri="{FF2B5EF4-FFF2-40B4-BE49-F238E27FC236}">
                  <a16:creationId xmlns:a16="http://schemas.microsoft.com/office/drawing/2014/main" id="{068B1C65-2186-77E6-F013-7BCA25602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1113" y="4256087"/>
              <a:ext cx="53975" cy="11112"/>
            </a:xfrm>
            <a:custGeom>
              <a:avLst/>
              <a:gdLst>
                <a:gd name="T0" fmla="*/ 34 w 34"/>
                <a:gd name="T1" fmla="*/ 0 h 7"/>
                <a:gd name="T2" fmla="*/ 30 w 34"/>
                <a:gd name="T3" fmla="*/ 7 h 7"/>
                <a:gd name="T4" fmla="*/ 4 w 34"/>
                <a:gd name="T5" fmla="*/ 7 h 7"/>
                <a:gd name="T6" fmla="*/ 0 w 34"/>
                <a:gd name="T7" fmla="*/ 0 h 7"/>
                <a:gd name="T8" fmla="*/ 34 w 3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7">
                  <a:moveTo>
                    <a:pt x="34" y="0"/>
                  </a:moveTo>
                  <a:lnTo>
                    <a:pt x="30" y="7"/>
                  </a:lnTo>
                  <a:lnTo>
                    <a:pt x="4" y="7"/>
                  </a:lnTo>
                  <a:lnTo>
                    <a:pt x="0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3" name="Freeform 171">
              <a:extLst>
                <a:ext uri="{FF2B5EF4-FFF2-40B4-BE49-F238E27FC236}">
                  <a16:creationId xmlns:a16="http://schemas.microsoft.com/office/drawing/2014/main" id="{4CCC9869-2267-B2C1-C2C2-B0AFDA24F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5863" y="4405312"/>
              <a:ext cx="88900" cy="20637"/>
            </a:xfrm>
            <a:custGeom>
              <a:avLst/>
              <a:gdLst>
                <a:gd name="T0" fmla="*/ 56 w 56"/>
                <a:gd name="T1" fmla="*/ 0 h 13"/>
                <a:gd name="T2" fmla="*/ 49 w 56"/>
                <a:gd name="T3" fmla="*/ 13 h 13"/>
                <a:gd name="T4" fmla="*/ 7 w 56"/>
                <a:gd name="T5" fmla="*/ 13 h 13"/>
                <a:gd name="T6" fmla="*/ 0 w 56"/>
                <a:gd name="T7" fmla="*/ 0 h 13"/>
                <a:gd name="T8" fmla="*/ 56 w 5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3">
                  <a:moveTo>
                    <a:pt x="56" y="0"/>
                  </a:moveTo>
                  <a:lnTo>
                    <a:pt x="49" y="13"/>
                  </a:lnTo>
                  <a:lnTo>
                    <a:pt x="7" y="13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4" name="Freeform 172">
              <a:extLst>
                <a:ext uri="{FF2B5EF4-FFF2-40B4-BE49-F238E27FC236}">
                  <a16:creationId xmlns:a16="http://schemas.microsoft.com/office/drawing/2014/main" id="{BD5BF7E6-1812-01BA-2428-7079CFFF1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5863" y="4430712"/>
              <a:ext cx="88900" cy="22225"/>
            </a:xfrm>
            <a:custGeom>
              <a:avLst/>
              <a:gdLst>
                <a:gd name="T0" fmla="*/ 56 w 56"/>
                <a:gd name="T1" fmla="*/ 0 h 14"/>
                <a:gd name="T2" fmla="*/ 49 w 56"/>
                <a:gd name="T3" fmla="*/ 14 h 14"/>
                <a:gd name="T4" fmla="*/ 7 w 56"/>
                <a:gd name="T5" fmla="*/ 14 h 14"/>
                <a:gd name="T6" fmla="*/ 0 w 56"/>
                <a:gd name="T7" fmla="*/ 0 h 14"/>
                <a:gd name="T8" fmla="*/ 56 w 5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4">
                  <a:moveTo>
                    <a:pt x="56" y="0"/>
                  </a:moveTo>
                  <a:lnTo>
                    <a:pt x="49" y="14"/>
                  </a:lnTo>
                  <a:lnTo>
                    <a:pt x="7" y="14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5" name="Freeform 173">
              <a:extLst>
                <a:ext uri="{FF2B5EF4-FFF2-40B4-BE49-F238E27FC236}">
                  <a16:creationId xmlns:a16="http://schemas.microsoft.com/office/drawing/2014/main" id="{3E8689F2-F873-BA07-CC21-2657E78A6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5863" y="4460874"/>
              <a:ext cx="88900" cy="20637"/>
            </a:xfrm>
            <a:custGeom>
              <a:avLst/>
              <a:gdLst>
                <a:gd name="T0" fmla="*/ 56 w 56"/>
                <a:gd name="T1" fmla="*/ 0 h 13"/>
                <a:gd name="T2" fmla="*/ 49 w 56"/>
                <a:gd name="T3" fmla="*/ 13 h 13"/>
                <a:gd name="T4" fmla="*/ 7 w 56"/>
                <a:gd name="T5" fmla="*/ 13 h 13"/>
                <a:gd name="T6" fmla="*/ 0 w 56"/>
                <a:gd name="T7" fmla="*/ 0 h 13"/>
                <a:gd name="T8" fmla="*/ 56 w 5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3">
                  <a:moveTo>
                    <a:pt x="56" y="0"/>
                  </a:moveTo>
                  <a:lnTo>
                    <a:pt x="49" y="13"/>
                  </a:lnTo>
                  <a:lnTo>
                    <a:pt x="7" y="13"/>
                  </a:lnTo>
                  <a:lnTo>
                    <a:pt x="0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6" name="Freeform 174">
              <a:extLst>
                <a:ext uri="{FF2B5EF4-FFF2-40B4-BE49-F238E27FC236}">
                  <a16:creationId xmlns:a16="http://schemas.microsoft.com/office/drawing/2014/main" id="{A2856F15-8A65-C90E-CED9-D43359D5F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3325" y="4494212"/>
              <a:ext cx="53975" cy="11112"/>
            </a:xfrm>
            <a:custGeom>
              <a:avLst/>
              <a:gdLst>
                <a:gd name="T0" fmla="*/ 34 w 34"/>
                <a:gd name="T1" fmla="*/ 0 h 7"/>
                <a:gd name="T2" fmla="*/ 30 w 34"/>
                <a:gd name="T3" fmla="*/ 7 h 7"/>
                <a:gd name="T4" fmla="*/ 4 w 34"/>
                <a:gd name="T5" fmla="*/ 7 h 7"/>
                <a:gd name="T6" fmla="*/ 0 w 34"/>
                <a:gd name="T7" fmla="*/ 0 h 7"/>
                <a:gd name="T8" fmla="*/ 34 w 3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7">
                  <a:moveTo>
                    <a:pt x="34" y="0"/>
                  </a:moveTo>
                  <a:lnTo>
                    <a:pt x="30" y="7"/>
                  </a:lnTo>
                  <a:lnTo>
                    <a:pt x="4" y="7"/>
                  </a:lnTo>
                  <a:lnTo>
                    <a:pt x="0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87" name="Freeform 42">
            <a:extLst>
              <a:ext uri="{FF2B5EF4-FFF2-40B4-BE49-F238E27FC236}">
                <a16:creationId xmlns:a16="http://schemas.microsoft.com/office/drawing/2014/main" id="{35534B22-F2D9-AB90-B516-D0819E2F8960}"/>
              </a:ext>
            </a:extLst>
          </p:cNvPr>
          <p:cNvSpPr>
            <a:spLocks noEditPoints="1"/>
          </p:cNvSpPr>
          <p:nvPr/>
        </p:nvSpPr>
        <p:spPr bwMode="auto">
          <a:xfrm>
            <a:off x="2085239" y="1819893"/>
            <a:ext cx="486981" cy="505426"/>
          </a:xfrm>
          <a:custGeom>
            <a:avLst/>
            <a:gdLst>
              <a:gd name="T0" fmla="*/ 461164 w 185"/>
              <a:gd name="T1" fmla="*/ 253519 h 198"/>
              <a:gd name="T2" fmla="*/ 401131 w 185"/>
              <a:gd name="T3" fmla="*/ 95410 h 198"/>
              <a:gd name="T4" fmla="*/ 253777 w 185"/>
              <a:gd name="T5" fmla="*/ 0 h 198"/>
              <a:gd name="T6" fmla="*/ 106423 w 185"/>
              <a:gd name="T7" fmla="*/ 95410 h 198"/>
              <a:gd name="T8" fmla="*/ 60033 w 185"/>
              <a:gd name="T9" fmla="*/ 269875 h 198"/>
              <a:gd name="T10" fmla="*/ 106423 w 185"/>
              <a:gd name="T11" fmla="*/ 441614 h 198"/>
              <a:gd name="T12" fmla="*/ 253777 w 185"/>
              <a:gd name="T13" fmla="*/ 539750 h 198"/>
              <a:gd name="T14" fmla="*/ 401131 w 185"/>
              <a:gd name="T15" fmla="*/ 441614 h 198"/>
              <a:gd name="T16" fmla="*/ 461164 w 185"/>
              <a:gd name="T17" fmla="*/ 283505 h 198"/>
              <a:gd name="T18" fmla="*/ 401131 w 185"/>
              <a:gd name="T19" fmla="*/ 128122 h 198"/>
              <a:gd name="T20" fmla="*/ 433877 w 185"/>
              <a:gd name="T21" fmla="*/ 234437 h 198"/>
              <a:gd name="T22" fmla="*/ 373843 w 185"/>
              <a:gd name="T23" fmla="*/ 201725 h 198"/>
              <a:gd name="T24" fmla="*/ 401131 w 185"/>
              <a:gd name="T25" fmla="*/ 128122 h 198"/>
              <a:gd name="T26" fmla="*/ 253777 w 185"/>
              <a:gd name="T27" fmla="*/ 370737 h 198"/>
              <a:gd name="T28" fmla="*/ 166456 w 185"/>
              <a:gd name="T29" fmla="*/ 318943 h 198"/>
              <a:gd name="T30" fmla="*/ 166456 w 185"/>
              <a:gd name="T31" fmla="*/ 218081 h 198"/>
              <a:gd name="T32" fmla="*/ 253777 w 185"/>
              <a:gd name="T33" fmla="*/ 166287 h 198"/>
              <a:gd name="T34" fmla="*/ 341098 w 185"/>
              <a:gd name="T35" fmla="*/ 218081 h 198"/>
              <a:gd name="T36" fmla="*/ 341098 w 185"/>
              <a:gd name="T37" fmla="*/ 318943 h 198"/>
              <a:gd name="T38" fmla="*/ 335640 w 185"/>
              <a:gd name="T39" fmla="*/ 362559 h 198"/>
              <a:gd name="T40" fmla="*/ 294709 w 185"/>
              <a:gd name="T41" fmla="*/ 387093 h 198"/>
              <a:gd name="T42" fmla="*/ 335640 w 185"/>
              <a:gd name="T43" fmla="*/ 362559 h 198"/>
              <a:gd name="T44" fmla="*/ 180100 w 185"/>
              <a:gd name="T45" fmla="*/ 397997 h 198"/>
              <a:gd name="T46" fmla="*/ 193744 w 185"/>
              <a:gd name="T47" fmla="*/ 376189 h 198"/>
              <a:gd name="T48" fmla="*/ 130982 w 185"/>
              <a:gd name="T49" fmla="*/ 294409 h 198"/>
              <a:gd name="T50" fmla="*/ 130982 w 185"/>
              <a:gd name="T51" fmla="*/ 245341 h 198"/>
              <a:gd name="T52" fmla="*/ 130982 w 185"/>
              <a:gd name="T53" fmla="*/ 294409 h 198"/>
              <a:gd name="T54" fmla="*/ 180100 w 185"/>
              <a:gd name="T55" fmla="*/ 139027 h 198"/>
              <a:gd name="T56" fmla="*/ 193744 w 185"/>
              <a:gd name="T57" fmla="*/ 163561 h 198"/>
              <a:gd name="T58" fmla="*/ 294709 w 185"/>
              <a:gd name="T59" fmla="*/ 149931 h 198"/>
              <a:gd name="T60" fmla="*/ 335640 w 185"/>
              <a:gd name="T61" fmla="*/ 174465 h 198"/>
              <a:gd name="T62" fmla="*/ 294709 w 185"/>
              <a:gd name="T63" fmla="*/ 149931 h 198"/>
              <a:gd name="T64" fmla="*/ 403860 w 185"/>
              <a:gd name="T65" fmla="*/ 269875 h 198"/>
              <a:gd name="T66" fmla="*/ 376572 w 185"/>
              <a:gd name="T67" fmla="*/ 269875 h 198"/>
              <a:gd name="T68" fmla="*/ 253777 w 185"/>
              <a:gd name="T69" fmla="*/ 32712 h 198"/>
              <a:gd name="T70" fmla="*/ 253777 w 185"/>
              <a:gd name="T71" fmla="*/ 130848 h 198"/>
              <a:gd name="T72" fmla="*/ 253777 w 185"/>
              <a:gd name="T73" fmla="*/ 32712 h 198"/>
              <a:gd name="T74" fmla="*/ 106423 w 185"/>
              <a:gd name="T75" fmla="*/ 128122 h 198"/>
              <a:gd name="T76" fmla="*/ 133710 w 185"/>
              <a:gd name="T77" fmla="*/ 198999 h 198"/>
              <a:gd name="T78" fmla="*/ 49118 w 185"/>
              <a:gd name="T79" fmla="*/ 149931 h 198"/>
              <a:gd name="T80" fmla="*/ 49118 w 185"/>
              <a:gd name="T81" fmla="*/ 387093 h 198"/>
              <a:gd name="T82" fmla="*/ 133710 w 185"/>
              <a:gd name="T83" fmla="*/ 338025 h 198"/>
              <a:gd name="T84" fmla="*/ 106423 w 185"/>
              <a:gd name="T85" fmla="*/ 408902 h 198"/>
              <a:gd name="T86" fmla="*/ 188286 w 185"/>
              <a:gd name="T87" fmla="*/ 430710 h 198"/>
              <a:gd name="T88" fmla="*/ 319268 w 185"/>
              <a:gd name="T89" fmla="*/ 430710 h 198"/>
              <a:gd name="T90" fmla="*/ 458436 w 185"/>
              <a:gd name="T91" fmla="*/ 387093 h 198"/>
              <a:gd name="T92" fmla="*/ 360199 w 185"/>
              <a:gd name="T93" fmla="*/ 406176 h 198"/>
              <a:gd name="T94" fmla="*/ 425690 w 185"/>
              <a:gd name="T95" fmla="*/ 291683 h 198"/>
              <a:gd name="T96" fmla="*/ 458436 w 185"/>
              <a:gd name="T97" fmla="*/ 387093 h 1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85" h="198">
                <a:moveTo>
                  <a:pt x="164" y="99"/>
                </a:moveTo>
                <a:cubicBezTo>
                  <a:pt x="166" y="97"/>
                  <a:pt x="167" y="95"/>
                  <a:pt x="169" y="93"/>
                </a:cubicBezTo>
                <a:cubicBezTo>
                  <a:pt x="182" y="76"/>
                  <a:pt x="185" y="60"/>
                  <a:pt x="179" y="49"/>
                </a:cubicBezTo>
                <a:cubicBezTo>
                  <a:pt x="175" y="43"/>
                  <a:pt x="167" y="35"/>
                  <a:pt x="147" y="35"/>
                </a:cubicBezTo>
                <a:cubicBezTo>
                  <a:pt x="141" y="35"/>
                  <a:pt x="135" y="36"/>
                  <a:pt x="129" y="37"/>
                </a:cubicBezTo>
                <a:cubicBezTo>
                  <a:pt x="121" y="14"/>
                  <a:pt x="108" y="0"/>
                  <a:pt x="93" y="0"/>
                </a:cubicBezTo>
                <a:cubicBezTo>
                  <a:pt x="78" y="0"/>
                  <a:pt x="65" y="14"/>
                  <a:pt x="57" y="37"/>
                </a:cubicBezTo>
                <a:cubicBezTo>
                  <a:pt x="51" y="36"/>
                  <a:pt x="45" y="35"/>
                  <a:pt x="39" y="35"/>
                </a:cubicBezTo>
                <a:cubicBezTo>
                  <a:pt x="20" y="35"/>
                  <a:pt x="11" y="43"/>
                  <a:pt x="7" y="49"/>
                </a:cubicBezTo>
                <a:cubicBezTo>
                  <a:pt x="0" y="62"/>
                  <a:pt x="6" y="80"/>
                  <a:pt x="22" y="99"/>
                </a:cubicBezTo>
                <a:cubicBezTo>
                  <a:pt x="6" y="117"/>
                  <a:pt x="0" y="135"/>
                  <a:pt x="7" y="148"/>
                </a:cubicBezTo>
                <a:cubicBezTo>
                  <a:pt x="11" y="155"/>
                  <a:pt x="20" y="162"/>
                  <a:pt x="39" y="162"/>
                </a:cubicBezTo>
                <a:cubicBezTo>
                  <a:pt x="45" y="162"/>
                  <a:pt x="51" y="162"/>
                  <a:pt x="57" y="160"/>
                </a:cubicBezTo>
                <a:cubicBezTo>
                  <a:pt x="65" y="183"/>
                  <a:pt x="78" y="198"/>
                  <a:pt x="93" y="198"/>
                </a:cubicBezTo>
                <a:cubicBezTo>
                  <a:pt x="108" y="198"/>
                  <a:pt x="121" y="183"/>
                  <a:pt x="129" y="160"/>
                </a:cubicBezTo>
                <a:cubicBezTo>
                  <a:pt x="135" y="162"/>
                  <a:pt x="141" y="162"/>
                  <a:pt x="147" y="162"/>
                </a:cubicBezTo>
                <a:cubicBezTo>
                  <a:pt x="167" y="162"/>
                  <a:pt x="175" y="155"/>
                  <a:pt x="179" y="148"/>
                </a:cubicBezTo>
                <a:cubicBezTo>
                  <a:pt x="185" y="137"/>
                  <a:pt x="182" y="121"/>
                  <a:pt x="169" y="104"/>
                </a:cubicBezTo>
                <a:cubicBezTo>
                  <a:pt x="167" y="102"/>
                  <a:pt x="166" y="100"/>
                  <a:pt x="164" y="99"/>
                </a:cubicBezTo>
                <a:close/>
                <a:moveTo>
                  <a:pt x="147" y="47"/>
                </a:moveTo>
                <a:cubicBezTo>
                  <a:pt x="158" y="47"/>
                  <a:pt x="165" y="50"/>
                  <a:pt x="168" y="55"/>
                </a:cubicBezTo>
                <a:cubicBezTo>
                  <a:pt x="172" y="62"/>
                  <a:pt x="169" y="73"/>
                  <a:pt x="159" y="86"/>
                </a:cubicBezTo>
                <a:cubicBezTo>
                  <a:pt x="158" y="87"/>
                  <a:pt x="157" y="89"/>
                  <a:pt x="156" y="90"/>
                </a:cubicBezTo>
                <a:cubicBezTo>
                  <a:pt x="150" y="84"/>
                  <a:pt x="144" y="79"/>
                  <a:pt x="137" y="74"/>
                </a:cubicBezTo>
                <a:cubicBezTo>
                  <a:pt x="136" y="65"/>
                  <a:pt x="134" y="56"/>
                  <a:pt x="132" y="49"/>
                </a:cubicBezTo>
                <a:cubicBezTo>
                  <a:pt x="137" y="48"/>
                  <a:pt x="142" y="47"/>
                  <a:pt x="147" y="47"/>
                </a:cubicBezTo>
                <a:close/>
                <a:moveTo>
                  <a:pt x="110" y="127"/>
                </a:moveTo>
                <a:cubicBezTo>
                  <a:pt x="104" y="130"/>
                  <a:pt x="99" y="133"/>
                  <a:pt x="93" y="136"/>
                </a:cubicBezTo>
                <a:cubicBezTo>
                  <a:pt x="88" y="133"/>
                  <a:pt x="82" y="130"/>
                  <a:pt x="77" y="127"/>
                </a:cubicBezTo>
                <a:cubicBezTo>
                  <a:pt x="71" y="124"/>
                  <a:pt x="66" y="121"/>
                  <a:pt x="61" y="117"/>
                </a:cubicBezTo>
                <a:cubicBezTo>
                  <a:pt x="60" y="111"/>
                  <a:pt x="60" y="105"/>
                  <a:pt x="60" y="99"/>
                </a:cubicBezTo>
                <a:cubicBezTo>
                  <a:pt x="60" y="92"/>
                  <a:pt x="60" y="86"/>
                  <a:pt x="61" y="80"/>
                </a:cubicBezTo>
                <a:cubicBezTo>
                  <a:pt x="66" y="77"/>
                  <a:pt x="71" y="73"/>
                  <a:pt x="77" y="70"/>
                </a:cubicBezTo>
                <a:cubicBezTo>
                  <a:pt x="82" y="67"/>
                  <a:pt x="88" y="64"/>
                  <a:pt x="93" y="61"/>
                </a:cubicBezTo>
                <a:cubicBezTo>
                  <a:pt x="99" y="64"/>
                  <a:pt x="104" y="67"/>
                  <a:pt x="110" y="70"/>
                </a:cubicBezTo>
                <a:cubicBezTo>
                  <a:pt x="115" y="73"/>
                  <a:pt x="120" y="77"/>
                  <a:pt x="125" y="80"/>
                </a:cubicBezTo>
                <a:cubicBezTo>
                  <a:pt x="126" y="86"/>
                  <a:pt x="126" y="92"/>
                  <a:pt x="126" y="99"/>
                </a:cubicBezTo>
                <a:cubicBezTo>
                  <a:pt x="126" y="105"/>
                  <a:pt x="126" y="111"/>
                  <a:pt x="125" y="117"/>
                </a:cubicBezTo>
                <a:cubicBezTo>
                  <a:pt x="120" y="121"/>
                  <a:pt x="115" y="124"/>
                  <a:pt x="110" y="127"/>
                </a:cubicBezTo>
                <a:close/>
                <a:moveTo>
                  <a:pt x="123" y="133"/>
                </a:moveTo>
                <a:cubicBezTo>
                  <a:pt x="122" y="138"/>
                  <a:pt x="122" y="142"/>
                  <a:pt x="120" y="146"/>
                </a:cubicBezTo>
                <a:cubicBezTo>
                  <a:pt x="116" y="145"/>
                  <a:pt x="112" y="144"/>
                  <a:pt x="108" y="142"/>
                </a:cubicBezTo>
                <a:cubicBezTo>
                  <a:pt x="110" y="141"/>
                  <a:pt x="113" y="139"/>
                  <a:pt x="116" y="138"/>
                </a:cubicBezTo>
                <a:cubicBezTo>
                  <a:pt x="118" y="136"/>
                  <a:pt x="121" y="135"/>
                  <a:pt x="123" y="133"/>
                </a:cubicBezTo>
                <a:close/>
                <a:moveTo>
                  <a:pt x="78" y="142"/>
                </a:moveTo>
                <a:cubicBezTo>
                  <a:pt x="74" y="144"/>
                  <a:pt x="70" y="145"/>
                  <a:pt x="66" y="146"/>
                </a:cubicBezTo>
                <a:cubicBezTo>
                  <a:pt x="65" y="142"/>
                  <a:pt x="64" y="138"/>
                  <a:pt x="63" y="133"/>
                </a:cubicBezTo>
                <a:cubicBezTo>
                  <a:pt x="65" y="135"/>
                  <a:pt x="68" y="136"/>
                  <a:pt x="71" y="138"/>
                </a:cubicBezTo>
                <a:cubicBezTo>
                  <a:pt x="73" y="139"/>
                  <a:pt x="76" y="141"/>
                  <a:pt x="78" y="142"/>
                </a:cubicBezTo>
                <a:close/>
                <a:moveTo>
                  <a:pt x="48" y="108"/>
                </a:moveTo>
                <a:cubicBezTo>
                  <a:pt x="45" y="105"/>
                  <a:pt x="41" y="102"/>
                  <a:pt x="38" y="99"/>
                </a:cubicBezTo>
                <a:cubicBezTo>
                  <a:pt x="41" y="96"/>
                  <a:pt x="45" y="93"/>
                  <a:pt x="48" y="90"/>
                </a:cubicBezTo>
                <a:cubicBezTo>
                  <a:pt x="48" y="93"/>
                  <a:pt x="48" y="96"/>
                  <a:pt x="48" y="99"/>
                </a:cubicBezTo>
                <a:cubicBezTo>
                  <a:pt x="48" y="102"/>
                  <a:pt x="48" y="105"/>
                  <a:pt x="48" y="108"/>
                </a:cubicBezTo>
                <a:close/>
                <a:moveTo>
                  <a:pt x="63" y="64"/>
                </a:moveTo>
                <a:cubicBezTo>
                  <a:pt x="64" y="60"/>
                  <a:pt x="65" y="55"/>
                  <a:pt x="66" y="51"/>
                </a:cubicBezTo>
                <a:cubicBezTo>
                  <a:pt x="70" y="52"/>
                  <a:pt x="74" y="54"/>
                  <a:pt x="78" y="55"/>
                </a:cubicBezTo>
                <a:cubicBezTo>
                  <a:pt x="76" y="57"/>
                  <a:pt x="73" y="58"/>
                  <a:pt x="71" y="60"/>
                </a:cubicBezTo>
                <a:cubicBezTo>
                  <a:pt x="68" y="61"/>
                  <a:pt x="65" y="63"/>
                  <a:pt x="63" y="64"/>
                </a:cubicBezTo>
                <a:close/>
                <a:moveTo>
                  <a:pt x="108" y="55"/>
                </a:moveTo>
                <a:cubicBezTo>
                  <a:pt x="112" y="54"/>
                  <a:pt x="116" y="52"/>
                  <a:pt x="120" y="51"/>
                </a:cubicBezTo>
                <a:cubicBezTo>
                  <a:pt x="122" y="55"/>
                  <a:pt x="122" y="60"/>
                  <a:pt x="123" y="64"/>
                </a:cubicBezTo>
                <a:cubicBezTo>
                  <a:pt x="121" y="63"/>
                  <a:pt x="118" y="61"/>
                  <a:pt x="116" y="60"/>
                </a:cubicBezTo>
                <a:cubicBezTo>
                  <a:pt x="113" y="58"/>
                  <a:pt x="110" y="57"/>
                  <a:pt x="108" y="55"/>
                </a:cubicBezTo>
                <a:close/>
                <a:moveTo>
                  <a:pt x="138" y="90"/>
                </a:moveTo>
                <a:cubicBezTo>
                  <a:pt x="141" y="93"/>
                  <a:pt x="145" y="96"/>
                  <a:pt x="148" y="99"/>
                </a:cubicBezTo>
                <a:cubicBezTo>
                  <a:pt x="145" y="102"/>
                  <a:pt x="141" y="105"/>
                  <a:pt x="138" y="108"/>
                </a:cubicBezTo>
                <a:cubicBezTo>
                  <a:pt x="138" y="105"/>
                  <a:pt x="138" y="102"/>
                  <a:pt x="138" y="99"/>
                </a:cubicBezTo>
                <a:cubicBezTo>
                  <a:pt x="138" y="96"/>
                  <a:pt x="138" y="93"/>
                  <a:pt x="138" y="90"/>
                </a:cubicBezTo>
                <a:close/>
                <a:moveTo>
                  <a:pt x="93" y="12"/>
                </a:moveTo>
                <a:cubicBezTo>
                  <a:pt x="102" y="12"/>
                  <a:pt x="110" y="22"/>
                  <a:pt x="117" y="40"/>
                </a:cubicBezTo>
                <a:cubicBezTo>
                  <a:pt x="109" y="42"/>
                  <a:pt x="101" y="45"/>
                  <a:pt x="93" y="48"/>
                </a:cubicBezTo>
                <a:cubicBezTo>
                  <a:pt x="85" y="45"/>
                  <a:pt x="77" y="42"/>
                  <a:pt x="69" y="40"/>
                </a:cubicBezTo>
                <a:cubicBezTo>
                  <a:pt x="76" y="22"/>
                  <a:pt x="85" y="12"/>
                  <a:pt x="93" y="12"/>
                </a:cubicBezTo>
                <a:close/>
                <a:moveTo>
                  <a:pt x="18" y="55"/>
                </a:moveTo>
                <a:cubicBezTo>
                  <a:pt x="21" y="50"/>
                  <a:pt x="28" y="47"/>
                  <a:pt x="39" y="47"/>
                </a:cubicBezTo>
                <a:cubicBezTo>
                  <a:pt x="44" y="47"/>
                  <a:pt x="49" y="48"/>
                  <a:pt x="54" y="49"/>
                </a:cubicBezTo>
                <a:cubicBezTo>
                  <a:pt x="52" y="56"/>
                  <a:pt x="50" y="65"/>
                  <a:pt x="49" y="73"/>
                </a:cubicBezTo>
                <a:cubicBezTo>
                  <a:pt x="42" y="79"/>
                  <a:pt x="36" y="84"/>
                  <a:pt x="30" y="90"/>
                </a:cubicBezTo>
                <a:cubicBezTo>
                  <a:pt x="18" y="75"/>
                  <a:pt x="14" y="62"/>
                  <a:pt x="18" y="55"/>
                </a:cubicBezTo>
                <a:close/>
                <a:moveTo>
                  <a:pt x="39" y="150"/>
                </a:moveTo>
                <a:cubicBezTo>
                  <a:pt x="28" y="150"/>
                  <a:pt x="21" y="147"/>
                  <a:pt x="18" y="142"/>
                </a:cubicBezTo>
                <a:cubicBezTo>
                  <a:pt x="14" y="135"/>
                  <a:pt x="18" y="122"/>
                  <a:pt x="30" y="108"/>
                </a:cubicBezTo>
                <a:cubicBezTo>
                  <a:pt x="36" y="113"/>
                  <a:pt x="42" y="119"/>
                  <a:pt x="49" y="124"/>
                </a:cubicBezTo>
                <a:cubicBezTo>
                  <a:pt x="50" y="133"/>
                  <a:pt x="52" y="141"/>
                  <a:pt x="54" y="149"/>
                </a:cubicBezTo>
                <a:cubicBezTo>
                  <a:pt x="49" y="150"/>
                  <a:pt x="44" y="150"/>
                  <a:pt x="39" y="150"/>
                </a:cubicBezTo>
                <a:close/>
                <a:moveTo>
                  <a:pt x="93" y="186"/>
                </a:moveTo>
                <a:cubicBezTo>
                  <a:pt x="85" y="186"/>
                  <a:pt x="76" y="175"/>
                  <a:pt x="69" y="158"/>
                </a:cubicBezTo>
                <a:cubicBezTo>
                  <a:pt x="77" y="155"/>
                  <a:pt x="85" y="153"/>
                  <a:pt x="93" y="149"/>
                </a:cubicBezTo>
                <a:cubicBezTo>
                  <a:pt x="101" y="153"/>
                  <a:pt x="109" y="155"/>
                  <a:pt x="117" y="158"/>
                </a:cubicBezTo>
                <a:cubicBezTo>
                  <a:pt x="110" y="175"/>
                  <a:pt x="102" y="186"/>
                  <a:pt x="93" y="186"/>
                </a:cubicBezTo>
                <a:close/>
                <a:moveTo>
                  <a:pt x="168" y="142"/>
                </a:moveTo>
                <a:cubicBezTo>
                  <a:pt x="165" y="147"/>
                  <a:pt x="158" y="150"/>
                  <a:pt x="147" y="150"/>
                </a:cubicBezTo>
                <a:cubicBezTo>
                  <a:pt x="142" y="150"/>
                  <a:pt x="137" y="150"/>
                  <a:pt x="132" y="149"/>
                </a:cubicBezTo>
                <a:cubicBezTo>
                  <a:pt x="134" y="141"/>
                  <a:pt x="136" y="133"/>
                  <a:pt x="137" y="124"/>
                </a:cubicBezTo>
                <a:cubicBezTo>
                  <a:pt x="144" y="119"/>
                  <a:pt x="150" y="113"/>
                  <a:pt x="156" y="107"/>
                </a:cubicBezTo>
                <a:cubicBezTo>
                  <a:pt x="157" y="109"/>
                  <a:pt x="158" y="110"/>
                  <a:pt x="159" y="111"/>
                </a:cubicBezTo>
                <a:cubicBezTo>
                  <a:pt x="169" y="124"/>
                  <a:pt x="172" y="135"/>
                  <a:pt x="168" y="1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55326CF4-9CF4-56F7-C9B2-743FA515EBCB}"/>
              </a:ext>
            </a:extLst>
          </p:cNvPr>
          <p:cNvGrpSpPr/>
          <p:nvPr/>
        </p:nvGrpSpPr>
        <p:grpSpPr>
          <a:xfrm>
            <a:off x="6654504" y="5621118"/>
            <a:ext cx="480118" cy="599430"/>
            <a:chOff x="4146551" y="1985963"/>
            <a:chExt cx="460375" cy="568325"/>
          </a:xfrm>
          <a:solidFill>
            <a:schemeClr val="bg1"/>
          </a:solidFill>
        </p:grpSpPr>
        <p:sp>
          <p:nvSpPr>
            <p:cNvPr id="89" name="Freeform 83">
              <a:extLst>
                <a:ext uri="{FF2B5EF4-FFF2-40B4-BE49-F238E27FC236}">
                  <a16:creationId xmlns:a16="http://schemas.microsoft.com/office/drawing/2014/main" id="{1FAB9067-D73D-DB61-901C-B77BD47E7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6" y="1985963"/>
              <a:ext cx="125413" cy="114300"/>
            </a:xfrm>
            <a:custGeom>
              <a:avLst/>
              <a:gdLst>
                <a:gd name="T0" fmla="*/ 46 w 46"/>
                <a:gd name="T1" fmla="*/ 18 h 42"/>
                <a:gd name="T2" fmla="*/ 44 w 46"/>
                <a:gd name="T3" fmla="*/ 15 h 42"/>
                <a:gd name="T4" fmla="*/ 19 w 46"/>
                <a:gd name="T5" fmla="*/ 1 h 42"/>
                <a:gd name="T6" fmla="*/ 14 w 46"/>
                <a:gd name="T7" fmla="*/ 3 h 42"/>
                <a:gd name="T8" fmla="*/ 1 w 46"/>
                <a:gd name="T9" fmla="*/ 22 h 42"/>
                <a:gd name="T10" fmla="*/ 0 w 46"/>
                <a:gd name="T11" fmla="*/ 25 h 42"/>
                <a:gd name="T12" fmla="*/ 2 w 46"/>
                <a:gd name="T13" fmla="*/ 28 h 42"/>
                <a:gd name="T14" fmla="*/ 27 w 46"/>
                <a:gd name="T15" fmla="*/ 41 h 42"/>
                <a:gd name="T16" fmla="*/ 29 w 46"/>
                <a:gd name="T17" fmla="*/ 42 h 42"/>
                <a:gd name="T18" fmla="*/ 32 w 46"/>
                <a:gd name="T19" fmla="*/ 40 h 42"/>
                <a:gd name="T20" fmla="*/ 46 w 46"/>
                <a:gd name="T21" fmla="*/ 21 h 42"/>
                <a:gd name="T22" fmla="*/ 46 w 46"/>
                <a:gd name="T23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42">
                  <a:moveTo>
                    <a:pt x="46" y="18"/>
                  </a:moveTo>
                  <a:cubicBezTo>
                    <a:pt x="46" y="16"/>
                    <a:pt x="45" y="15"/>
                    <a:pt x="44" y="15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8" y="0"/>
                    <a:pt x="15" y="1"/>
                    <a:pt x="14" y="3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1" y="26"/>
                    <a:pt x="1" y="27"/>
                    <a:pt x="2" y="28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8" y="42"/>
                    <a:pt x="28" y="42"/>
                    <a:pt x="29" y="42"/>
                  </a:cubicBezTo>
                  <a:cubicBezTo>
                    <a:pt x="30" y="42"/>
                    <a:pt x="32" y="41"/>
                    <a:pt x="32" y="4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0"/>
                    <a:pt x="46" y="19"/>
                    <a:pt x="4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0" name="Freeform 84">
              <a:extLst>
                <a:ext uri="{FF2B5EF4-FFF2-40B4-BE49-F238E27FC236}">
                  <a16:creationId xmlns:a16="http://schemas.microsoft.com/office/drawing/2014/main" id="{B7C3F530-B4D4-EC6D-9B66-04C9240D3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738" y="2071688"/>
              <a:ext cx="258763" cy="269875"/>
            </a:xfrm>
            <a:custGeom>
              <a:avLst/>
              <a:gdLst>
                <a:gd name="T0" fmla="*/ 94 w 95"/>
                <a:gd name="T1" fmla="*/ 23 h 99"/>
                <a:gd name="T2" fmla="*/ 87 w 95"/>
                <a:gd name="T3" fmla="*/ 13 h 99"/>
                <a:gd name="T4" fmla="*/ 66 w 95"/>
                <a:gd name="T5" fmla="*/ 2 h 99"/>
                <a:gd name="T6" fmla="*/ 58 w 95"/>
                <a:gd name="T7" fmla="*/ 0 h 99"/>
                <a:gd name="T8" fmla="*/ 42 w 95"/>
                <a:gd name="T9" fmla="*/ 8 h 99"/>
                <a:gd name="T10" fmla="*/ 0 w 95"/>
                <a:gd name="T11" fmla="*/ 72 h 99"/>
                <a:gd name="T12" fmla="*/ 49 w 95"/>
                <a:gd name="T13" fmla="*/ 99 h 99"/>
                <a:gd name="T14" fmla="*/ 92 w 95"/>
                <a:gd name="T15" fmla="*/ 36 h 99"/>
                <a:gd name="T16" fmla="*/ 94 w 95"/>
                <a:gd name="T17" fmla="*/ 2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99">
                  <a:moveTo>
                    <a:pt x="94" y="23"/>
                  </a:moveTo>
                  <a:cubicBezTo>
                    <a:pt x="93" y="19"/>
                    <a:pt x="91" y="15"/>
                    <a:pt x="87" y="13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3" y="0"/>
                    <a:pt x="61" y="0"/>
                    <a:pt x="58" y="0"/>
                  </a:cubicBezTo>
                  <a:cubicBezTo>
                    <a:pt x="52" y="0"/>
                    <a:pt x="46" y="3"/>
                    <a:pt x="42" y="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9" y="99"/>
                    <a:pt x="49" y="99"/>
                    <a:pt x="49" y="99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4" y="32"/>
                    <a:pt x="95" y="27"/>
                    <a:pt x="9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1" name="Freeform 85">
              <a:extLst>
                <a:ext uri="{FF2B5EF4-FFF2-40B4-BE49-F238E27FC236}">
                  <a16:creationId xmlns:a16="http://schemas.microsoft.com/office/drawing/2014/main" id="{91845C85-D276-69BE-39D0-E31604976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801" y="2171700"/>
              <a:ext cx="238125" cy="382588"/>
            </a:xfrm>
            <a:custGeom>
              <a:avLst/>
              <a:gdLst>
                <a:gd name="T0" fmla="*/ 6 w 87"/>
                <a:gd name="T1" fmla="*/ 140 h 140"/>
                <a:gd name="T2" fmla="*/ 0 w 87"/>
                <a:gd name="T3" fmla="*/ 134 h 140"/>
                <a:gd name="T4" fmla="*/ 6 w 87"/>
                <a:gd name="T5" fmla="*/ 128 h 140"/>
                <a:gd name="T6" fmla="*/ 75 w 87"/>
                <a:gd name="T7" fmla="*/ 66 h 140"/>
                <a:gd name="T8" fmla="*/ 40 w 87"/>
                <a:gd name="T9" fmla="*/ 12 h 140"/>
                <a:gd name="T10" fmla="*/ 37 w 87"/>
                <a:gd name="T11" fmla="*/ 4 h 140"/>
                <a:gd name="T12" fmla="*/ 45 w 87"/>
                <a:gd name="T13" fmla="*/ 1 h 140"/>
                <a:gd name="T14" fmla="*/ 87 w 87"/>
                <a:gd name="T15" fmla="*/ 66 h 140"/>
                <a:gd name="T16" fmla="*/ 6 w 87"/>
                <a:gd name="T17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40">
                  <a:moveTo>
                    <a:pt x="6" y="140"/>
                  </a:moveTo>
                  <a:cubicBezTo>
                    <a:pt x="3" y="140"/>
                    <a:pt x="0" y="137"/>
                    <a:pt x="0" y="134"/>
                  </a:cubicBezTo>
                  <a:cubicBezTo>
                    <a:pt x="0" y="130"/>
                    <a:pt x="3" y="128"/>
                    <a:pt x="6" y="128"/>
                  </a:cubicBezTo>
                  <a:cubicBezTo>
                    <a:pt x="44" y="128"/>
                    <a:pt x="75" y="100"/>
                    <a:pt x="75" y="66"/>
                  </a:cubicBezTo>
                  <a:cubicBezTo>
                    <a:pt x="75" y="44"/>
                    <a:pt x="62" y="23"/>
                    <a:pt x="40" y="12"/>
                  </a:cubicBezTo>
                  <a:cubicBezTo>
                    <a:pt x="37" y="11"/>
                    <a:pt x="36" y="7"/>
                    <a:pt x="37" y="4"/>
                  </a:cubicBezTo>
                  <a:cubicBezTo>
                    <a:pt x="39" y="1"/>
                    <a:pt x="43" y="0"/>
                    <a:pt x="45" y="1"/>
                  </a:cubicBezTo>
                  <a:cubicBezTo>
                    <a:pt x="71" y="15"/>
                    <a:pt x="87" y="39"/>
                    <a:pt x="87" y="66"/>
                  </a:cubicBezTo>
                  <a:cubicBezTo>
                    <a:pt x="87" y="107"/>
                    <a:pt x="51" y="140"/>
                    <a:pt x="6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2" name="Freeform 86">
              <a:extLst>
                <a:ext uri="{FF2B5EF4-FFF2-40B4-BE49-F238E27FC236}">
                  <a16:creationId xmlns:a16="http://schemas.microsoft.com/office/drawing/2014/main" id="{1E94F32C-B99A-9398-C184-A6C235102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1" y="2520950"/>
              <a:ext cx="342900" cy="33338"/>
            </a:xfrm>
            <a:custGeom>
              <a:avLst/>
              <a:gdLst>
                <a:gd name="T0" fmla="*/ 120 w 126"/>
                <a:gd name="T1" fmla="*/ 12 h 12"/>
                <a:gd name="T2" fmla="*/ 6 w 126"/>
                <a:gd name="T3" fmla="*/ 12 h 12"/>
                <a:gd name="T4" fmla="*/ 0 w 126"/>
                <a:gd name="T5" fmla="*/ 6 h 12"/>
                <a:gd name="T6" fmla="*/ 6 w 126"/>
                <a:gd name="T7" fmla="*/ 0 h 12"/>
                <a:gd name="T8" fmla="*/ 120 w 126"/>
                <a:gd name="T9" fmla="*/ 0 h 12"/>
                <a:gd name="T10" fmla="*/ 126 w 126"/>
                <a:gd name="T11" fmla="*/ 6 h 12"/>
                <a:gd name="T12" fmla="*/ 120 w 126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6" y="2"/>
                    <a:pt x="126" y="6"/>
                  </a:cubicBezTo>
                  <a:cubicBezTo>
                    <a:pt x="126" y="9"/>
                    <a:pt x="124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3" name="Freeform 87">
              <a:extLst>
                <a:ext uri="{FF2B5EF4-FFF2-40B4-BE49-F238E27FC236}">
                  <a16:creationId xmlns:a16="http://schemas.microsoft.com/office/drawing/2014/main" id="{BA594795-C6E0-4583-9067-990FD0B0D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5776" y="2376488"/>
              <a:ext cx="144463" cy="168275"/>
            </a:xfrm>
            <a:custGeom>
              <a:avLst/>
              <a:gdLst>
                <a:gd name="T0" fmla="*/ 46 w 53"/>
                <a:gd name="T1" fmla="*/ 62 h 62"/>
                <a:gd name="T2" fmla="*/ 40 w 53"/>
                <a:gd name="T3" fmla="*/ 58 h 62"/>
                <a:gd name="T4" fmla="*/ 4 w 53"/>
                <a:gd name="T5" fmla="*/ 12 h 62"/>
                <a:gd name="T6" fmla="*/ 1 w 53"/>
                <a:gd name="T7" fmla="*/ 5 h 62"/>
                <a:gd name="T8" fmla="*/ 9 w 53"/>
                <a:gd name="T9" fmla="*/ 1 h 62"/>
                <a:gd name="T10" fmla="*/ 52 w 53"/>
                <a:gd name="T11" fmla="*/ 55 h 62"/>
                <a:gd name="T12" fmla="*/ 48 w 53"/>
                <a:gd name="T13" fmla="*/ 62 h 62"/>
                <a:gd name="T14" fmla="*/ 46 w 53"/>
                <a:gd name="T1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62">
                  <a:moveTo>
                    <a:pt x="46" y="62"/>
                  </a:moveTo>
                  <a:cubicBezTo>
                    <a:pt x="43" y="62"/>
                    <a:pt x="41" y="61"/>
                    <a:pt x="40" y="58"/>
                  </a:cubicBezTo>
                  <a:cubicBezTo>
                    <a:pt x="40" y="58"/>
                    <a:pt x="29" y="22"/>
                    <a:pt x="4" y="12"/>
                  </a:cubicBezTo>
                  <a:cubicBezTo>
                    <a:pt x="1" y="11"/>
                    <a:pt x="0" y="8"/>
                    <a:pt x="1" y="5"/>
                  </a:cubicBezTo>
                  <a:cubicBezTo>
                    <a:pt x="2" y="1"/>
                    <a:pt x="6" y="0"/>
                    <a:pt x="9" y="1"/>
                  </a:cubicBezTo>
                  <a:cubicBezTo>
                    <a:pt x="39" y="13"/>
                    <a:pt x="51" y="53"/>
                    <a:pt x="52" y="55"/>
                  </a:cubicBezTo>
                  <a:cubicBezTo>
                    <a:pt x="53" y="58"/>
                    <a:pt x="51" y="61"/>
                    <a:pt x="48" y="62"/>
                  </a:cubicBezTo>
                  <a:cubicBezTo>
                    <a:pt x="47" y="62"/>
                    <a:pt x="47" y="62"/>
                    <a:pt x="46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4" name="Freeform 88">
              <a:extLst>
                <a:ext uri="{FF2B5EF4-FFF2-40B4-BE49-F238E27FC236}">
                  <a16:creationId xmlns:a16="http://schemas.microsoft.com/office/drawing/2014/main" id="{F9CDF37B-1FAA-CAB9-1A10-56DBFB9B9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6551" y="2379663"/>
              <a:ext cx="334963" cy="31750"/>
            </a:xfrm>
            <a:custGeom>
              <a:avLst/>
              <a:gdLst>
                <a:gd name="T0" fmla="*/ 117 w 123"/>
                <a:gd name="T1" fmla="*/ 12 h 12"/>
                <a:gd name="T2" fmla="*/ 6 w 123"/>
                <a:gd name="T3" fmla="*/ 12 h 12"/>
                <a:gd name="T4" fmla="*/ 0 w 123"/>
                <a:gd name="T5" fmla="*/ 6 h 12"/>
                <a:gd name="T6" fmla="*/ 6 w 123"/>
                <a:gd name="T7" fmla="*/ 0 h 12"/>
                <a:gd name="T8" fmla="*/ 117 w 123"/>
                <a:gd name="T9" fmla="*/ 0 h 12"/>
                <a:gd name="T10" fmla="*/ 123 w 123"/>
                <a:gd name="T11" fmla="*/ 6 h 12"/>
                <a:gd name="T12" fmla="*/ 117 w 123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12">
                  <a:moveTo>
                    <a:pt x="117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20" y="0"/>
                    <a:pt x="123" y="2"/>
                    <a:pt x="123" y="6"/>
                  </a:cubicBezTo>
                  <a:cubicBezTo>
                    <a:pt x="123" y="9"/>
                    <a:pt x="120" y="12"/>
                    <a:pt x="117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318D21BD-69C2-9F1F-43FC-8009D56173B8}"/>
              </a:ext>
            </a:extLst>
          </p:cNvPr>
          <p:cNvGrpSpPr/>
          <p:nvPr/>
        </p:nvGrpSpPr>
        <p:grpSpPr>
          <a:xfrm>
            <a:off x="6698920" y="4723376"/>
            <a:ext cx="523734" cy="506913"/>
            <a:chOff x="8750301" y="4359275"/>
            <a:chExt cx="542925" cy="541338"/>
          </a:xfrm>
          <a:solidFill>
            <a:schemeClr val="bg1"/>
          </a:solidFill>
        </p:grpSpPr>
        <p:sp>
          <p:nvSpPr>
            <p:cNvPr id="96" name="Oval 155">
              <a:extLst>
                <a:ext uri="{FF2B5EF4-FFF2-40B4-BE49-F238E27FC236}">
                  <a16:creationId xmlns:a16="http://schemas.microsoft.com/office/drawing/2014/main" id="{313CADE6-D889-59FB-0A5F-EF6BF7AFD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7163" y="4557713"/>
              <a:ext cx="246063" cy="2428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7" name="Oval 156">
              <a:extLst>
                <a:ext uri="{FF2B5EF4-FFF2-40B4-BE49-F238E27FC236}">
                  <a16:creationId xmlns:a16="http://schemas.microsoft.com/office/drawing/2014/main" id="{9ACF0A08-0179-8A8E-8DAD-207C236B24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0788" y="4764088"/>
              <a:ext cx="136525" cy="1365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8" name="Oval 157">
              <a:extLst>
                <a:ext uri="{FF2B5EF4-FFF2-40B4-BE49-F238E27FC236}">
                  <a16:creationId xmlns:a16="http://schemas.microsoft.com/office/drawing/2014/main" id="{401D85FD-3F77-7FD0-40A8-B0BA0F1838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0301" y="4476750"/>
              <a:ext cx="187325" cy="187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9" name="Freeform 158">
              <a:extLst>
                <a:ext uri="{FF2B5EF4-FFF2-40B4-BE49-F238E27FC236}">
                  <a16:creationId xmlns:a16="http://schemas.microsoft.com/office/drawing/2014/main" id="{009D2FD4-0DD9-1C29-1198-F83386E28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476" y="4359275"/>
              <a:ext cx="123825" cy="122238"/>
            </a:xfrm>
            <a:custGeom>
              <a:avLst/>
              <a:gdLst>
                <a:gd name="T0" fmla="*/ 44 w 44"/>
                <a:gd name="T1" fmla="*/ 22 h 44"/>
                <a:gd name="T2" fmla="*/ 22 w 44"/>
                <a:gd name="T3" fmla="*/ 0 h 44"/>
                <a:gd name="T4" fmla="*/ 0 w 44"/>
                <a:gd name="T5" fmla="*/ 22 h 44"/>
                <a:gd name="T6" fmla="*/ 4 w 44"/>
                <a:gd name="T7" fmla="*/ 34 h 44"/>
                <a:gd name="T8" fmla="*/ 22 w 44"/>
                <a:gd name="T9" fmla="*/ 44 h 44"/>
                <a:gd name="T10" fmla="*/ 44 w 44"/>
                <a:gd name="T11" fmla="*/ 2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10"/>
                    <a:pt x="34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26"/>
                    <a:pt x="1" y="30"/>
                    <a:pt x="4" y="34"/>
                  </a:cubicBezTo>
                  <a:cubicBezTo>
                    <a:pt x="8" y="40"/>
                    <a:pt x="15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0" name="Freeform 159">
              <a:extLst>
                <a:ext uri="{FF2B5EF4-FFF2-40B4-BE49-F238E27FC236}">
                  <a16:creationId xmlns:a16="http://schemas.microsoft.com/office/drawing/2014/main" id="{B36E7BC5-D1C0-3FC2-15D0-7355877C7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1113" y="4441825"/>
              <a:ext cx="146050" cy="87313"/>
            </a:xfrm>
            <a:custGeom>
              <a:avLst/>
              <a:gdLst>
                <a:gd name="T0" fmla="*/ 5 w 52"/>
                <a:gd name="T1" fmla="*/ 31 h 31"/>
                <a:gd name="T2" fmla="*/ 1 w 52"/>
                <a:gd name="T3" fmla="*/ 29 h 31"/>
                <a:gd name="T4" fmla="*/ 3 w 52"/>
                <a:gd name="T5" fmla="*/ 24 h 31"/>
                <a:gd name="T6" fmla="*/ 46 w 52"/>
                <a:gd name="T7" fmla="*/ 1 h 31"/>
                <a:gd name="T8" fmla="*/ 51 w 52"/>
                <a:gd name="T9" fmla="*/ 3 h 31"/>
                <a:gd name="T10" fmla="*/ 49 w 52"/>
                <a:gd name="T11" fmla="*/ 8 h 31"/>
                <a:gd name="T12" fmla="*/ 7 w 52"/>
                <a:gd name="T13" fmla="*/ 31 h 31"/>
                <a:gd name="T14" fmla="*/ 5 w 52"/>
                <a:gd name="T1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31">
                  <a:moveTo>
                    <a:pt x="5" y="31"/>
                  </a:moveTo>
                  <a:cubicBezTo>
                    <a:pt x="4" y="31"/>
                    <a:pt x="2" y="30"/>
                    <a:pt x="1" y="29"/>
                  </a:cubicBezTo>
                  <a:cubicBezTo>
                    <a:pt x="0" y="27"/>
                    <a:pt x="1" y="25"/>
                    <a:pt x="3" y="24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8" y="0"/>
                    <a:pt x="50" y="1"/>
                    <a:pt x="51" y="3"/>
                  </a:cubicBezTo>
                  <a:cubicBezTo>
                    <a:pt x="52" y="5"/>
                    <a:pt x="51" y="7"/>
                    <a:pt x="49" y="8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6" y="31"/>
                    <a:pt x="6" y="31"/>
                    <a:pt x="5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1" name="Freeform 160">
              <a:extLst>
                <a:ext uri="{FF2B5EF4-FFF2-40B4-BE49-F238E27FC236}">
                  <a16:creationId xmlns:a16="http://schemas.microsoft.com/office/drawing/2014/main" id="{BF323982-A7D0-3E50-5E5A-D10EA3D7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4288" y="4606925"/>
              <a:ext cx="165100" cy="57150"/>
            </a:xfrm>
            <a:custGeom>
              <a:avLst/>
              <a:gdLst>
                <a:gd name="T0" fmla="*/ 55 w 59"/>
                <a:gd name="T1" fmla="*/ 20 h 20"/>
                <a:gd name="T2" fmla="*/ 54 w 59"/>
                <a:gd name="T3" fmla="*/ 20 h 20"/>
                <a:gd name="T4" fmla="*/ 3 w 59"/>
                <a:gd name="T5" fmla="*/ 8 h 20"/>
                <a:gd name="T6" fmla="*/ 0 w 59"/>
                <a:gd name="T7" fmla="*/ 3 h 20"/>
                <a:gd name="T8" fmla="*/ 5 w 59"/>
                <a:gd name="T9" fmla="*/ 0 h 20"/>
                <a:gd name="T10" fmla="*/ 56 w 59"/>
                <a:gd name="T11" fmla="*/ 12 h 20"/>
                <a:gd name="T12" fmla="*/ 59 w 59"/>
                <a:gd name="T13" fmla="*/ 17 h 20"/>
                <a:gd name="T14" fmla="*/ 55 w 59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20">
                  <a:moveTo>
                    <a:pt x="55" y="20"/>
                  </a:moveTo>
                  <a:cubicBezTo>
                    <a:pt x="55" y="20"/>
                    <a:pt x="54" y="20"/>
                    <a:pt x="54" y="2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8" y="12"/>
                    <a:pt x="59" y="14"/>
                    <a:pt x="59" y="17"/>
                  </a:cubicBezTo>
                  <a:cubicBezTo>
                    <a:pt x="59" y="18"/>
                    <a:pt x="57" y="20"/>
                    <a:pt x="5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2" name="Freeform 161">
              <a:extLst>
                <a:ext uri="{FF2B5EF4-FFF2-40B4-BE49-F238E27FC236}">
                  <a16:creationId xmlns:a16="http://schemas.microsoft.com/office/drawing/2014/main" id="{16B2FCCF-A01B-C331-0A6C-4407EE25B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1913" y="4735513"/>
              <a:ext cx="134938" cy="84138"/>
            </a:xfrm>
            <a:custGeom>
              <a:avLst/>
              <a:gdLst>
                <a:gd name="T0" fmla="*/ 5 w 48"/>
                <a:gd name="T1" fmla="*/ 30 h 30"/>
                <a:gd name="T2" fmla="*/ 1 w 48"/>
                <a:gd name="T3" fmla="*/ 28 h 30"/>
                <a:gd name="T4" fmla="*/ 3 w 48"/>
                <a:gd name="T5" fmla="*/ 22 h 30"/>
                <a:gd name="T6" fmla="*/ 41 w 48"/>
                <a:gd name="T7" fmla="*/ 1 h 30"/>
                <a:gd name="T8" fmla="*/ 46 w 48"/>
                <a:gd name="T9" fmla="*/ 3 h 30"/>
                <a:gd name="T10" fmla="*/ 45 w 48"/>
                <a:gd name="T11" fmla="*/ 8 h 30"/>
                <a:gd name="T12" fmla="*/ 6 w 48"/>
                <a:gd name="T13" fmla="*/ 29 h 30"/>
                <a:gd name="T14" fmla="*/ 5 w 48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30">
                  <a:moveTo>
                    <a:pt x="5" y="30"/>
                  </a:moveTo>
                  <a:cubicBezTo>
                    <a:pt x="3" y="30"/>
                    <a:pt x="2" y="29"/>
                    <a:pt x="1" y="28"/>
                  </a:cubicBezTo>
                  <a:cubicBezTo>
                    <a:pt x="0" y="26"/>
                    <a:pt x="1" y="23"/>
                    <a:pt x="3" y="22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3" y="0"/>
                    <a:pt x="45" y="1"/>
                    <a:pt x="46" y="3"/>
                  </a:cubicBezTo>
                  <a:cubicBezTo>
                    <a:pt x="48" y="5"/>
                    <a:pt x="47" y="7"/>
                    <a:pt x="45" y="8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5" y="30"/>
                    <a:pt x="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03" name="组合 136">
            <a:extLst>
              <a:ext uri="{FF2B5EF4-FFF2-40B4-BE49-F238E27FC236}">
                <a16:creationId xmlns:a16="http://schemas.microsoft.com/office/drawing/2014/main" id="{3EC61D23-F8C9-4ADE-476A-0A20175DF8E3}"/>
              </a:ext>
            </a:extLst>
          </p:cNvPr>
          <p:cNvGrpSpPr>
            <a:grpSpLocks/>
          </p:cNvGrpSpPr>
          <p:nvPr/>
        </p:nvGrpSpPr>
        <p:grpSpPr bwMode="auto">
          <a:xfrm>
            <a:off x="6687055" y="3857949"/>
            <a:ext cx="535985" cy="337447"/>
            <a:chOff x="10337085" y="2334782"/>
            <a:chExt cx="352946" cy="228599"/>
          </a:xfrm>
        </p:grpSpPr>
        <p:sp>
          <p:nvSpPr>
            <p:cNvPr id="104" name="Freeform 143">
              <a:extLst>
                <a:ext uri="{FF2B5EF4-FFF2-40B4-BE49-F238E27FC236}">
                  <a16:creationId xmlns:a16="http://schemas.microsoft.com/office/drawing/2014/main" id="{70EEDF95-487A-8D3B-A59A-33C73CA9BE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54379" y="2415168"/>
              <a:ext cx="135652" cy="133140"/>
            </a:xfrm>
            <a:custGeom>
              <a:avLst/>
              <a:gdLst>
                <a:gd name="T0" fmla="*/ 117958 w 46"/>
                <a:gd name="T1" fmla="*/ 20711 h 45"/>
                <a:gd name="T2" fmla="*/ 117958 w 46"/>
                <a:gd name="T3" fmla="*/ 23669 h 45"/>
                <a:gd name="T4" fmla="*/ 112060 w 46"/>
                <a:gd name="T5" fmla="*/ 29587 h 45"/>
                <a:gd name="T6" fmla="*/ 123856 w 46"/>
                <a:gd name="T7" fmla="*/ 53256 h 45"/>
                <a:gd name="T8" fmla="*/ 129754 w 46"/>
                <a:gd name="T9" fmla="*/ 53256 h 45"/>
                <a:gd name="T10" fmla="*/ 132703 w 46"/>
                <a:gd name="T11" fmla="*/ 56215 h 45"/>
                <a:gd name="T12" fmla="*/ 135652 w 46"/>
                <a:gd name="T13" fmla="*/ 68049 h 45"/>
                <a:gd name="T14" fmla="*/ 132703 w 46"/>
                <a:gd name="T15" fmla="*/ 71008 h 45"/>
                <a:gd name="T16" fmla="*/ 123856 w 46"/>
                <a:gd name="T17" fmla="*/ 73967 h 45"/>
                <a:gd name="T18" fmla="*/ 115009 w 46"/>
                <a:gd name="T19" fmla="*/ 94677 h 45"/>
                <a:gd name="T20" fmla="*/ 120907 w 46"/>
                <a:gd name="T21" fmla="*/ 100595 h 45"/>
                <a:gd name="T22" fmla="*/ 120907 w 46"/>
                <a:gd name="T23" fmla="*/ 106512 h 45"/>
                <a:gd name="T24" fmla="*/ 112060 w 46"/>
                <a:gd name="T25" fmla="*/ 115388 h 45"/>
                <a:gd name="T26" fmla="*/ 109111 w 46"/>
                <a:gd name="T27" fmla="*/ 115388 h 45"/>
                <a:gd name="T28" fmla="*/ 103213 w 46"/>
                <a:gd name="T29" fmla="*/ 109471 h 45"/>
                <a:gd name="T30" fmla="*/ 79622 w 46"/>
                <a:gd name="T31" fmla="*/ 121305 h 45"/>
                <a:gd name="T32" fmla="*/ 79622 w 46"/>
                <a:gd name="T33" fmla="*/ 127223 h 45"/>
                <a:gd name="T34" fmla="*/ 79622 w 46"/>
                <a:gd name="T35" fmla="*/ 133140 h 45"/>
                <a:gd name="T36" fmla="*/ 64877 w 46"/>
                <a:gd name="T37" fmla="*/ 133140 h 45"/>
                <a:gd name="T38" fmla="*/ 61928 w 46"/>
                <a:gd name="T39" fmla="*/ 130181 h 45"/>
                <a:gd name="T40" fmla="*/ 61928 w 46"/>
                <a:gd name="T41" fmla="*/ 121305 h 45"/>
                <a:gd name="T42" fmla="*/ 38336 w 46"/>
                <a:gd name="T43" fmla="*/ 115388 h 45"/>
                <a:gd name="T44" fmla="*/ 32439 w 46"/>
                <a:gd name="T45" fmla="*/ 118347 h 45"/>
                <a:gd name="T46" fmla="*/ 29490 w 46"/>
                <a:gd name="T47" fmla="*/ 121305 h 45"/>
                <a:gd name="T48" fmla="*/ 17694 w 46"/>
                <a:gd name="T49" fmla="*/ 109471 h 45"/>
                <a:gd name="T50" fmla="*/ 17694 w 46"/>
                <a:gd name="T51" fmla="*/ 106512 h 45"/>
                <a:gd name="T52" fmla="*/ 23592 w 46"/>
                <a:gd name="T53" fmla="*/ 100595 h 45"/>
                <a:gd name="T54" fmla="*/ 11796 w 46"/>
                <a:gd name="T55" fmla="*/ 79884 h 45"/>
                <a:gd name="T56" fmla="*/ 5898 w 46"/>
                <a:gd name="T57" fmla="*/ 79884 h 45"/>
                <a:gd name="T58" fmla="*/ 2949 w 46"/>
                <a:gd name="T59" fmla="*/ 76925 h 45"/>
                <a:gd name="T60" fmla="*/ 0 w 46"/>
                <a:gd name="T61" fmla="*/ 62132 h 45"/>
                <a:gd name="T62" fmla="*/ 2949 w 46"/>
                <a:gd name="T63" fmla="*/ 59173 h 45"/>
                <a:gd name="T64" fmla="*/ 11796 w 46"/>
                <a:gd name="T65" fmla="*/ 59173 h 45"/>
                <a:gd name="T66" fmla="*/ 20643 w 46"/>
                <a:gd name="T67" fmla="*/ 35504 h 45"/>
                <a:gd name="T68" fmla="*/ 14745 w 46"/>
                <a:gd name="T69" fmla="*/ 29587 h 45"/>
                <a:gd name="T70" fmla="*/ 14745 w 46"/>
                <a:gd name="T71" fmla="*/ 26628 h 45"/>
                <a:gd name="T72" fmla="*/ 23592 w 46"/>
                <a:gd name="T73" fmla="*/ 14793 h 45"/>
                <a:gd name="T74" fmla="*/ 26541 w 46"/>
                <a:gd name="T75" fmla="*/ 14793 h 45"/>
                <a:gd name="T76" fmla="*/ 32439 w 46"/>
                <a:gd name="T77" fmla="*/ 20711 h 45"/>
                <a:gd name="T78" fmla="*/ 56030 w 46"/>
                <a:gd name="T79" fmla="*/ 11835 h 45"/>
                <a:gd name="T80" fmla="*/ 53081 w 46"/>
                <a:gd name="T81" fmla="*/ 2959 h 45"/>
                <a:gd name="T82" fmla="*/ 56030 w 46"/>
                <a:gd name="T83" fmla="*/ 0 h 45"/>
                <a:gd name="T84" fmla="*/ 70775 w 46"/>
                <a:gd name="T85" fmla="*/ 0 h 45"/>
                <a:gd name="T86" fmla="*/ 73724 w 46"/>
                <a:gd name="T87" fmla="*/ 2959 h 45"/>
                <a:gd name="T88" fmla="*/ 73724 w 46"/>
                <a:gd name="T89" fmla="*/ 8876 h 45"/>
                <a:gd name="T90" fmla="*/ 97316 w 46"/>
                <a:gd name="T91" fmla="*/ 17752 h 45"/>
                <a:gd name="T92" fmla="*/ 103213 w 46"/>
                <a:gd name="T93" fmla="*/ 11835 h 45"/>
                <a:gd name="T94" fmla="*/ 106162 w 46"/>
                <a:gd name="T95" fmla="*/ 11835 h 45"/>
                <a:gd name="T96" fmla="*/ 117958 w 46"/>
                <a:gd name="T97" fmla="*/ 20711 h 45"/>
                <a:gd name="T98" fmla="*/ 70775 w 46"/>
                <a:gd name="T99" fmla="*/ 103553 h 45"/>
                <a:gd name="T100" fmla="*/ 106162 w 46"/>
                <a:gd name="T101" fmla="*/ 65091 h 45"/>
                <a:gd name="T102" fmla="*/ 64877 w 46"/>
                <a:gd name="T103" fmla="*/ 29587 h 45"/>
                <a:gd name="T104" fmla="*/ 29490 w 46"/>
                <a:gd name="T105" fmla="*/ 68049 h 45"/>
                <a:gd name="T106" fmla="*/ 70775 w 46"/>
                <a:gd name="T107" fmla="*/ 103553 h 45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46" h="45">
                  <a:moveTo>
                    <a:pt x="40" y="7"/>
                  </a:moveTo>
                  <a:cubicBezTo>
                    <a:pt x="40" y="7"/>
                    <a:pt x="40" y="8"/>
                    <a:pt x="40" y="8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40" y="13"/>
                    <a:pt x="41" y="15"/>
                    <a:pt x="42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8"/>
                    <a:pt x="45" y="18"/>
                    <a:pt x="45" y="19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24"/>
                    <a:pt x="45" y="24"/>
                    <a:pt x="45" y="24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7"/>
                    <a:pt x="41" y="30"/>
                    <a:pt x="39" y="32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2" y="34"/>
                    <a:pt x="42" y="35"/>
                    <a:pt x="41" y="36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7" y="39"/>
                    <a:pt x="37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3" y="39"/>
                    <a:pt x="30" y="40"/>
                    <a:pt x="27" y="41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8" y="44"/>
                    <a:pt x="27" y="45"/>
                    <a:pt x="27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4"/>
                    <a:pt x="21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8" y="41"/>
                    <a:pt x="15" y="40"/>
                    <a:pt x="13" y="3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0" y="41"/>
                    <a:pt x="10" y="41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6"/>
                    <a:pt x="6" y="36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6" y="32"/>
                    <a:pt x="5" y="29"/>
                    <a:pt x="4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1" y="27"/>
                    <a:pt x="1" y="26"/>
                    <a:pt x="1" y="2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0"/>
                    <a:pt x="1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7"/>
                    <a:pt x="5" y="14"/>
                    <a:pt x="7" y="1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9"/>
                    <a:pt x="5" y="9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5"/>
                    <a:pt x="16" y="4"/>
                    <a:pt x="19" y="4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0"/>
                    <a:pt x="19" y="0"/>
                    <a:pt x="19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5" y="0"/>
                    <a:pt x="25" y="1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8" y="4"/>
                    <a:pt x="31" y="5"/>
                    <a:pt x="33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6" y="4"/>
                    <a:pt x="36" y="4"/>
                  </a:cubicBezTo>
                  <a:lnTo>
                    <a:pt x="40" y="7"/>
                  </a:lnTo>
                  <a:close/>
                  <a:moveTo>
                    <a:pt x="24" y="35"/>
                  </a:moveTo>
                  <a:cubicBezTo>
                    <a:pt x="31" y="35"/>
                    <a:pt x="36" y="29"/>
                    <a:pt x="36" y="22"/>
                  </a:cubicBezTo>
                  <a:cubicBezTo>
                    <a:pt x="35" y="15"/>
                    <a:pt x="29" y="9"/>
                    <a:pt x="22" y="10"/>
                  </a:cubicBezTo>
                  <a:cubicBezTo>
                    <a:pt x="15" y="10"/>
                    <a:pt x="10" y="16"/>
                    <a:pt x="10" y="23"/>
                  </a:cubicBezTo>
                  <a:cubicBezTo>
                    <a:pt x="11" y="30"/>
                    <a:pt x="17" y="35"/>
                    <a:pt x="2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5" name="Freeform 144">
              <a:extLst>
                <a:ext uri="{FF2B5EF4-FFF2-40B4-BE49-F238E27FC236}">
                  <a16:creationId xmlns:a16="http://schemas.microsoft.com/office/drawing/2014/main" id="{0B8E564E-7E27-F235-BE4E-A5431336B4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45587" y="2334782"/>
              <a:ext cx="82898" cy="82898"/>
            </a:xfrm>
            <a:custGeom>
              <a:avLst/>
              <a:gdLst>
                <a:gd name="T0" fmla="*/ 50331 w 28"/>
                <a:gd name="T1" fmla="*/ 79937 h 28"/>
                <a:gd name="T2" fmla="*/ 47370 w 28"/>
                <a:gd name="T3" fmla="*/ 82898 h 28"/>
                <a:gd name="T4" fmla="*/ 38488 w 28"/>
                <a:gd name="T5" fmla="*/ 82898 h 28"/>
                <a:gd name="T6" fmla="*/ 38488 w 28"/>
                <a:gd name="T7" fmla="*/ 79937 h 28"/>
                <a:gd name="T8" fmla="*/ 38488 w 28"/>
                <a:gd name="T9" fmla="*/ 74016 h 28"/>
                <a:gd name="T10" fmla="*/ 23685 w 28"/>
                <a:gd name="T11" fmla="*/ 71055 h 28"/>
                <a:gd name="T12" fmla="*/ 20725 w 28"/>
                <a:gd name="T13" fmla="*/ 74016 h 28"/>
                <a:gd name="T14" fmla="*/ 17764 w 28"/>
                <a:gd name="T15" fmla="*/ 74016 h 28"/>
                <a:gd name="T16" fmla="*/ 11843 w 28"/>
                <a:gd name="T17" fmla="*/ 68095 h 28"/>
                <a:gd name="T18" fmla="*/ 11843 w 28"/>
                <a:gd name="T19" fmla="*/ 65134 h 28"/>
                <a:gd name="T20" fmla="*/ 14803 w 28"/>
                <a:gd name="T21" fmla="*/ 62174 h 28"/>
                <a:gd name="T22" fmla="*/ 8882 w 28"/>
                <a:gd name="T23" fmla="*/ 47370 h 28"/>
                <a:gd name="T24" fmla="*/ 2961 w 28"/>
                <a:gd name="T25" fmla="*/ 47370 h 28"/>
                <a:gd name="T26" fmla="*/ 0 w 28"/>
                <a:gd name="T27" fmla="*/ 47370 h 28"/>
                <a:gd name="T28" fmla="*/ 0 w 28"/>
                <a:gd name="T29" fmla="*/ 38488 h 28"/>
                <a:gd name="T30" fmla="*/ 2961 w 28"/>
                <a:gd name="T31" fmla="*/ 35528 h 28"/>
                <a:gd name="T32" fmla="*/ 5921 w 28"/>
                <a:gd name="T33" fmla="*/ 35528 h 28"/>
                <a:gd name="T34" fmla="*/ 11843 w 28"/>
                <a:gd name="T35" fmla="*/ 20725 h 28"/>
                <a:gd name="T36" fmla="*/ 8882 w 28"/>
                <a:gd name="T37" fmla="*/ 17764 h 28"/>
                <a:gd name="T38" fmla="*/ 8882 w 28"/>
                <a:gd name="T39" fmla="*/ 14803 h 28"/>
                <a:gd name="T40" fmla="*/ 14803 w 28"/>
                <a:gd name="T41" fmla="*/ 8882 h 28"/>
                <a:gd name="T42" fmla="*/ 17764 w 28"/>
                <a:gd name="T43" fmla="*/ 8882 h 28"/>
                <a:gd name="T44" fmla="*/ 20725 w 28"/>
                <a:gd name="T45" fmla="*/ 11843 h 28"/>
                <a:gd name="T46" fmla="*/ 32567 w 28"/>
                <a:gd name="T47" fmla="*/ 5921 h 28"/>
                <a:gd name="T48" fmla="*/ 32567 w 28"/>
                <a:gd name="T49" fmla="*/ 0 h 28"/>
                <a:gd name="T50" fmla="*/ 35528 w 28"/>
                <a:gd name="T51" fmla="*/ 0 h 28"/>
                <a:gd name="T52" fmla="*/ 44410 w 28"/>
                <a:gd name="T53" fmla="*/ 0 h 28"/>
                <a:gd name="T54" fmla="*/ 44410 w 28"/>
                <a:gd name="T55" fmla="*/ 0 h 28"/>
                <a:gd name="T56" fmla="*/ 47370 w 28"/>
                <a:gd name="T57" fmla="*/ 5921 h 28"/>
                <a:gd name="T58" fmla="*/ 59213 w 28"/>
                <a:gd name="T59" fmla="*/ 8882 h 28"/>
                <a:gd name="T60" fmla="*/ 65134 w 28"/>
                <a:gd name="T61" fmla="*/ 5921 h 28"/>
                <a:gd name="T62" fmla="*/ 65134 w 28"/>
                <a:gd name="T63" fmla="*/ 5921 h 28"/>
                <a:gd name="T64" fmla="*/ 74016 w 28"/>
                <a:gd name="T65" fmla="*/ 11843 h 28"/>
                <a:gd name="T66" fmla="*/ 74016 w 28"/>
                <a:gd name="T67" fmla="*/ 14803 h 28"/>
                <a:gd name="T68" fmla="*/ 71055 w 28"/>
                <a:gd name="T69" fmla="*/ 17764 h 28"/>
                <a:gd name="T70" fmla="*/ 76977 w 28"/>
                <a:gd name="T71" fmla="*/ 32567 h 28"/>
                <a:gd name="T72" fmla="*/ 79937 w 28"/>
                <a:gd name="T73" fmla="*/ 32567 h 28"/>
                <a:gd name="T74" fmla="*/ 82898 w 28"/>
                <a:gd name="T75" fmla="*/ 32567 h 28"/>
                <a:gd name="T76" fmla="*/ 82898 w 28"/>
                <a:gd name="T77" fmla="*/ 41449 h 28"/>
                <a:gd name="T78" fmla="*/ 82898 w 28"/>
                <a:gd name="T79" fmla="*/ 44410 h 28"/>
                <a:gd name="T80" fmla="*/ 76977 w 28"/>
                <a:gd name="T81" fmla="*/ 44410 h 28"/>
                <a:gd name="T82" fmla="*/ 71055 w 28"/>
                <a:gd name="T83" fmla="*/ 59213 h 28"/>
                <a:gd name="T84" fmla="*/ 76977 w 28"/>
                <a:gd name="T85" fmla="*/ 62174 h 28"/>
                <a:gd name="T86" fmla="*/ 76977 w 28"/>
                <a:gd name="T87" fmla="*/ 65134 h 28"/>
                <a:gd name="T88" fmla="*/ 71055 w 28"/>
                <a:gd name="T89" fmla="*/ 71055 h 28"/>
                <a:gd name="T90" fmla="*/ 68095 w 28"/>
                <a:gd name="T91" fmla="*/ 71055 h 28"/>
                <a:gd name="T92" fmla="*/ 65134 w 28"/>
                <a:gd name="T93" fmla="*/ 68095 h 28"/>
                <a:gd name="T94" fmla="*/ 50331 w 28"/>
                <a:gd name="T95" fmla="*/ 74016 h 28"/>
                <a:gd name="T96" fmla="*/ 50331 w 28"/>
                <a:gd name="T97" fmla="*/ 79937 h 28"/>
                <a:gd name="T98" fmla="*/ 44410 w 28"/>
                <a:gd name="T99" fmla="*/ 65134 h 28"/>
                <a:gd name="T100" fmla="*/ 65134 w 28"/>
                <a:gd name="T101" fmla="*/ 38488 h 28"/>
                <a:gd name="T102" fmla="*/ 41449 w 28"/>
                <a:gd name="T103" fmla="*/ 17764 h 28"/>
                <a:gd name="T104" fmla="*/ 17764 w 28"/>
                <a:gd name="T105" fmla="*/ 41449 h 28"/>
                <a:gd name="T106" fmla="*/ 44410 w 28"/>
                <a:gd name="T107" fmla="*/ 65134 h 2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8" h="28">
                  <a:moveTo>
                    <a:pt x="17" y="27"/>
                  </a:moveTo>
                  <a:cubicBezTo>
                    <a:pt x="17" y="27"/>
                    <a:pt x="17" y="28"/>
                    <a:pt x="16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8"/>
                    <a:pt x="13" y="27"/>
                    <a:pt x="13" y="27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1" y="25"/>
                    <a:pt x="9" y="25"/>
                    <a:pt x="8" y="24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3"/>
                    <a:pt x="3" y="22"/>
                    <a:pt x="4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3" y="18"/>
                    <a:pt x="3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0" y="16"/>
                    <a:pt x="0" y="1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0"/>
                    <a:pt x="3" y="9"/>
                    <a:pt x="4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10" y="2"/>
                    <a:pt x="11" y="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9" y="3"/>
                    <a:pt x="20" y="3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8"/>
                    <a:pt x="25" y="9"/>
                    <a:pt x="26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7"/>
                    <a:pt x="25" y="18"/>
                    <a:pt x="24" y="20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0" y="24"/>
                    <a:pt x="19" y="25"/>
                    <a:pt x="17" y="25"/>
                  </a:cubicBezTo>
                  <a:lnTo>
                    <a:pt x="17" y="27"/>
                  </a:lnTo>
                  <a:close/>
                  <a:moveTo>
                    <a:pt x="15" y="22"/>
                  </a:moveTo>
                  <a:cubicBezTo>
                    <a:pt x="19" y="21"/>
                    <a:pt x="22" y="18"/>
                    <a:pt x="22" y="13"/>
                  </a:cubicBezTo>
                  <a:cubicBezTo>
                    <a:pt x="22" y="9"/>
                    <a:pt x="18" y="5"/>
                    <a:pt x="14" y="6"/>
                  </a:cubicBezTo>
                  <a:cubicBezTo>
                    <a:pt x="9" y="6"/>
                    <a:pt x="6" y="10"/>
                    <a:pt x="6" y="14"/>
                  </a:cubicBezTo>
                  <a:cubicBezTo>
                    <a:pt x="6" y="18"/>
                    <a:pt x="10" y="22"/>
                    <a:pt x="15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6" name="Freeform 145">
              <a:extLst>
                <a:ext uri="{FF2B5EF4-FFF2-40B4-BE49-F238E27FC236}">
                  <a16:creationId xmlns:a16="http://schemas.microsoft.com/office/drawing/2014/main" id="{80AFB78A-C82C-6241-C297-62CC565F10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37085" y="2338550"/>
              <a:ext cx="226086" cy="224831"/>
            </a:xfrm>
            <a:custGeom>
              <a:avLst/>
              <a:gdLst>
                <a:gd name="T0" fmla="*/ 113043 w 76"/>
                <a:gd name="T1" fmla="*/ 35500 h 76"/>
                <a:gd name="T2" fmla="*/ 35698 w 76"/>
                <a:gd name="T3" fmla="*/ 112416 h 76"/>
                <a:gd name="T4" fmla="*/ 113043 w 76"/>
                <a:gd name="T5" fmla="*/ 189331 h 76"/>
                <a:gd name="T6" fmla="*/ 187413 w 76"/>
                <a:gd name="T7" fmla="*/ 112416 h 76"/>
                <a:gd name="T8" fmla="*/ 113043 w 76"/>
                <a:gd name="T9" fmla="*/ 35500 h 76"/>
                <a:gd name="T10" fmla="*/ 23799 w 76"/>
                <a:gd name="T11" fmla="*/ 47333 h 76"/>
                <a:gd name="T12" fmla="*/ 23799 w 76"/>
                <a:gd name="T13" fmla="*/ 41416 h 76"/>
                <a:gd name="T14" fmla="*/ 41647 w 76"/>
                <a:gd name="T15" fmla="*/ 26625 h 76"/>
                <a:gd name="T16" fmla="*/ 47597 w 76"/>
                <a:gd name="T17" fmla="*/ 26625 h 76"/>
                <a:gd name="T18" fmla="*/ 56522 w 76"/>
                <a:gd name="T19" fmla="*/ 35500 h 76"/>
                <a:gd name="T20" fmla="*/ 95194 w 76"/>
                <a:gd name="T21" fmla="*/ 17750 h 76"/>
                <a:gd name="T22" fmla="*/ 95194 w 76"/>
                <a:gd name="T23" fmla="*/ 5917 h 76"/>
                <a:gd name="T24" fmla="*/ 101144 w 76"/>
                <a:gd name="T25" fmla="*/ 0 h 76"/>
                <a:gd name="T26" fmla="*/ 124942 w 76"/>
                <a:gd name="T27" fmla="*/ 0 h 76"/>
                <a:gd name="T28" fmla="*/ 127917 w 76"/>
                <a:gd name="T29" fmla="*/ 5917 h 76"/>
                <a:gd name="T30" fmla="*/ 127917 w 76"/>
                <a:gd name="T31" fmla="*/ 17750 h 76"/>
                <a:gd name="T32" fmla="*/ 166590 w 76"/>
                <a:gd name="T33" fmla="*/ 35500 h 76"/>
                <a:gd name="T34" fmla="*/ 175514 w 76"/>
                <a:gd name="T35" fmla="*/ 26625 h 76"/>
                <a:gd name="T36" fmla="*/ 184439 w 76"/>
                <a:gd name="T37" fmla="*/ 26625 h 76"/>
                <a:gd name="T38" fmla="*/ 199313 w 76"/>
                <a:gd name="T39" fmla="*/ 41416 h 76"/>
                <a:gd name="T40" fmla="*/ 199313 w 76"/>
                <a:gd name="T41" fmla="*/ 47333 h 76"/>
                <a:gd name="T42" fmla="*/ 190388 w 76"/>
                <a:gd name="T43" fmla="*/ 59166 h 76"/>
                <a:gd name="T44" fmla="*/ 205262 w 76"/>
                <a:gd name="T45" fmla="*/ 94666 h 76"/>
                <a:gd name="T46" fmla="*/ 220136 w 76"/>
                <a:gd name="T47" fmla="*/ 94666 h 76"/>
                <a:gd name="T48" fmla="*/ 226086 w 76"/>
                <a:gd name="T49" fmla="*/ 100582 h 76"/>
                <a:gd name="T50" fmla="*/ 226086 w 76"/>
                <a:gd name="T51" fmla="*/ 124249 h 76"/>
                <a:gd name="T52" fmla="*/ 220136 w 76"/>
                <a:gd name="T53" fmla="*/ 130165 h 76"/>
                <a:gd name="T54" fmla="*/ 205262 w 76"/>
                <a:gd name="T55" fmla="*/ 130165 h 76"/>
                <a:gd name="T56" fmla="*/ 190388 w 76"/>
                <a:gd name="T57" fmla="*/ 165665 h 76"/>
                <a:gd name="T58" fmla="*/ 199313 w 76"/>
                <a:gd name="T59" fmla="*/ 174540 h 76"/>
                <a:gd name="T60" fmla="*/ 199313 w 76"/>
                <a:gd name="T61" fmla="*/ 183415 h 76"/>
                <a:gd name="T62" fmla="*/ 184439 w 76"/>
                <a:gd name="T63" fmla="*/ 198206 h 76"/>
                <a:gd name="T64" fmla="*/ 175514 w 76"/>
                <a:gd name="T65" fmla="*/ 198206 h 76"/>
                <a:gd name="T66" fmla="*/ 166590 w 76"/>
                <a:gd name="T67" fmla="*/ 189331 h 76"/>
                <a:gd name="T68" fmla="*/ 127917 w 76"/>
                <a:gd name="T69" fmla="*/ 207081 h 76"/>
                <a:gd name="T70" fmla="*/ 127917 w 76"/>
                <a:gd name="T71" fmla="*/ 218914 h 76"/>
                <a:gd name="T72" fmla="*/ 124942 w 76"/>
                <a:gd name="T73" fmla="*/ 224831 h 76"/>
                <a:gd name="T74" fmla="*/ 101144 w 76"/>
                <a:gd name="T75" fmla="*/ 224831 h 76"/>
                <a:gd name="T76" fmla="*/ 95194 w 76"/>
                <a:gd name="T77" fmla="*/ 218914 h 76"/>
                <a:gd name="T78" fmla="*/ 95194 w 76"/>
                <a:gd name="T79" fmla="*/ 207081 h 76"/>
                <a:gd name="T80" fmla="*/ 56522 w 76"/>
                <a:gd name="T81" fmla="*/ 189331 h 76"/>
                <a:gd name="T82" fmla="*/ 47597 w 76"/>
                <a:gd name="T83" fmla="*/ 198206 h 76"/>
                <a:gd name="T84" fmla="*/ 41647 w 76"/>
                <a:gd name="T85" fmla="*/ 198206 h 76"/>
                <a:gd name="T86" fmla="*/ 23799 w 76"/>
                <a:gd name="T87" fmla="*/ 183415 h 76"/>
                <a:gd name="T88" fmla="*/ 23799 w 76"/>
                <a:gd name="T89" fmla="*/ 174540 h 76"/>
                <a:gd name="T90" fmla="*/ 35698 w 76"/>
                <a:gd name="T91" fmla="*/ 165665 h 76"/>
                <a:gd name="T92" fmla="*/ 17849 w 76"/>
                <a:gd name="T93" fmla="*/ 130165 h 76"/>
                <a:gd name="T94" fmla="*/ 5950 w 76"/>
                <a:gd name="T95" fmla="*/ 130165 h 76"/>
                <a:gd name="T96" fmla="*/ 0 w 76"/>
                <a:gd name="T97" fmla="*/ 124249 h 76"/>
                <a:gd name="T98" fmla="*/ 0 w 76"/>
                <a:gd name="T99" fmla="*/ 100582 h 76"/>
                <a:gd name="T100" fmla="*/ 5950 w 76"/>
                <a:gd name="T101" fmla="*/ 94666 h 76"/>
                <a:gd name="T102" fmla="*/ 17849 w 76"/>
                <a:gd name="T103" fmla="*/ 94666 h 76"/>
                <a:gd name="T104" fmla="*/ 35698 w 76"/>
                <a:gd name="T105" fmla="*/ 59166 h 76"/>
                <a:gd name="T106" fmla="*/ 23799 w 76"/>
                <a:gd name="T107" fmla="*/ 47333 h 7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76" h="76">
                  <a:moveTo>
                    <a:pt x="38" y="12"/>
                  </a:moveTo>
                  <a:cubicBezTo>
                    <a:pt x="24" y="12"/>
                    <a:pt x="12" y="24"/>
                    <a:pt x="12" y="38"/>
                  </a:cubicBezTo>
                  <a:cubicBezTo>
                    <a:pt x="12" y="52"/>
                    <a:pt x="24" y="64"/>
                    <a:pt x="38" y="64"/>
                  </a:cubicBezTo>
                  <a:cubicBezTo>
                    <a:pt x="52" y="64"/>
                    <a:pt x="63" y="52"/>
                    <a:pt x="63" y="38"/>
                  </a:cubicBezTo>
                  <a:cubicBezTo>
                    <a:pt x="63" y="24"/>
                    <a:pt x="52" y="12"/>
                    <a:pt x="38" y="12"/>
                  </a:cubicBezTo>
                  <a:close/>
                  <a:moveTo>
                    <a:pt x="8" y="16"/>
                  </a:moveTo>
                  <a:cubicBezTo>
                    <a:pt x="8" y="16"/>
                    <a:pt x="8" y="15"/>
                    <a:pt x="8" y="14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9"/>
                    <a:pt x="28" y="7"/>
                    <a:pt x="32" y="6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1"/>
                    <a:pt x="33" y="0"/>
                    <a:pt x="3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3" y="1"/>
                    <a:pt x="43" y="2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8" y="7"/>
                    <a:pt x="52" y="9"/>
                    <a:pt x="56" y="12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60" y="8"/>
                    <a:pt x="61" y="8"/>
                    <a:pt x="62" y="9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8" y="15"/>
                    <a:pt x="68" y="16"/>
                    <a:pt x="67" y="16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7" y="23"/>
                    <a:pt x="69" y="28"/>
                    <a:pt x="69" y="32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5" y="32"/>
                    <a:pt x="76" y="33"/>
                    <a:pt x="76" y="3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3"/>
                    <a:pt x="75" y="44"/>
                    <a:pt x="74" y="44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69" y="48"/>
                    <a:pt x="67" y="53"/>
                    <a:pt x="64" y="56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68" y="60"/>
                    <a:pt x="68" y="61"/>
                    <a:pt x="67" y="62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1" y="68"/>
                    <a:pt x="60" y="68"/>
                    <a:pt x="59" y="67"/>
                  </a:cubicBezTo>
                  <a:cubicBezTo>
                    <a:pt x="56" y="64"/>
                    <a:pt x="56" y="64"/>
                    <a:pt x="56" y="64"/>
                  </a:cubicBezTo>
                  <a:cubicBezTo>
                    <a:pt x="52" y="67"/>
                    <a:pt x="48" y="69"/>
                    <a:pt x="43" y="70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5"/>
                    <a:pt x="43" y="76"/>
                    <a:pt x="42" y="7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3" y="76"/>
                    <a:pt x="32" y="75"/>
                    <a:pt x="32" y="74"/>
                  </a:cubicBezTo>
                  <a:cubicBezTo>
                    <a:pt x="32" y="70"/>
                    <a:pt x="32" y="70"/>
                    <a:pt x="32" y="70"/>
                  </a:cubicBezTo>
                  <a:cubicBezTo>
                    <a:pt x="28" y="69"/>
                    <a:pt x="23" y="67"/>
                    <a:pt x="19" y="64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8"/>
                    <a:pt x="15" y="68"/>
                    <a:pt x="14" y="67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1"/>
                    <a:pt x="8" y="60"/>
                    <a:pt x="8" y="59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9" y="53"/>
                    <a:pt x="7" y="48"/>
                    <a:pt x="6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3"/>
                    <a:pt x="1" y="32"/>
                    <a:pt x="2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28"/>
                    <a:pt x="9" y="23"/>
                    <a:pt x="12" y="20"/>
                  </a:cubicBezTo>
                  <a:lnTo>
                    <a:pt x="8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7" name="Freeform 146">
              <a:extLst>
                <a:ext uri="{FF2B5EF4-FFF2-40B4-BE49-F238E27FC236}">
                  <a16:creationId xmlns:a16="http://schemas.microsoft.com/office/drawing/2014/main" id="{C08D394B-C0AA-FBB4-3A4B-82118430B0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3606" y="2397584"/>
              <a:ext cx="110531" cy="106763"/>
            </a:xfrm>
            <a:custGeom>
              <a:avLst/>
              <a:gdLst>
                <a:gd name="T0" fmla="*/ 8962 w 37"/>
                <a:gd name="T1" fmla="*/ 80072 h 36"/>
                <a:gd name="T2" fmla="*/ 5975 w 37"/>
                <a:gd name="T3" fmla="*/ 77107 h 36"/>
                <a:gd name="T4" fmla="*/ 2987 w 37"/>
                <a:gd name="T5" fmla="*/ 68210 h 36"/>
                <a:gd name="T6" fmla="*/ 2987 w 37"/>
                <a:gd name="T7" fmla="*/ 65244 h 36"/>
                <a:gd name="T8" fmla="*/ 8962 w 37"/>
                <a:gd name="T9" fmla="*/ 62278 h 36"/>
                <a:gd name="T10" fmla="*/ 8962 w 37"/>
                <a:gd name="T11" fmla="*/ 41519 h 36"/>
                <a:gd name="T12" fmla="*/ 2987 w 37"/>
                <a:gd name="T13" fmla="*/ 38553 h 36"/>
                <a:gd name="T14" fmla="*/ 2987 w 37"/>
                <a:gd name="T15" fmla="*/ 35588 h 36"/>
                <a:gd name="T16" fmla="*/ 5975 w 37"/>
                <a:gd name="T17" fmla="*/ 23725 h 36"/>
                <a:gd name="T18" fmla="*/ 11949 w 37"/>
                <a:gd name="T19" fmla="*/ 23725 h 36"/>
                <a:gd name="T20" fmla="*/ 17924 w 37"/>
                <a:gd name="T21" fmla="*/ 26691 h 36"/>
                <a:gd name="T22" fmla="*/ 32861 w 37"/>
                <a:gd name="T23" fmla="*/ 11863 h 36"/>
                <a:gd name="T24" fmla="*/ 29873 w 37"/>
                <a:gd name="T25" fmla="*/ 5931 h 36"/>
                <a:gd name="T26" fmla="*/ 29873 w 37"/>
                <a:gd name="T27" fmla="*/ 2966 h 36"/>
                <a:gd name="T28" fmla="*/ 41823 w 37"/>
                <a:gd name="T29" fmla="*/ 0 h 36"/>
                <a:gd name="T30" fmla="*/ 44810 w 37"/>
                <a:gd name="T31" fmla="*/ 0 h 36"/>
                <a:gd name="T32" fmla="*/ 47797 w 37"/>
                <a:gd name="T33" fmla="*/ 5931 h 36"/>
                <a:gd name="T34" fmla="*/ 68708 w 37"/>
                <a:gd name="T35" fmla="*/ 5931 h 36"/>
                <a:gd name="T36" fmla="*/ 71696 w 37"/>
                <a:gd name="T37" fmla="*/ 0 h 36"/>
                <a:gd name="T38" fmla="*/ 74683 w 37"/>
                <a:gd name="T39" fmla="*/ 0 h 36"/>
                <a:gd name="T40" fmla="*/ 83645 w 37"/>
                <a:gd name="T41" fmla="*/ 5931 h 36"/>
                <a:gd name="T42" fmla="*/ 86632 w 37"/>
                <a:gd name="T43" fmla="*/ 8897 h 36"/>
                <a:gd name="T44" fmla="*/ 83645 w 37"/>
                <a:gd name="T45" fmla="*/ 14828 h 36"/>
                <a:gd name="T46" fmla="*/ 98582 w 37"/>
                <a:gd name="T47" fmla="*/ 29656 h 36"/>
                <a:gd name="T48" fmla="*/ 104556 w 37"/>
                <a:gd name="T49" fmla="*/ 26691 h 36"/>
                <a:gd name="T50" fmla="*/ 107544 w 37"/>
                <a:gd name="T51" fmla="*/ 26691 h 36"/>
                <a:gd name="T52" fmla="*/ 110531 w 37"/>
                <a:gd name="T53" fmla="*/ 38553 h 36"/>
                <a:gd name="T54" fmla="*/ 110531 w 37"/>
                <a:gd name="T55" fmla="*/ 41519 h 36"/>
                <a:gd name="T56" fmla="*/ 104556 w 37"/>
                <a:gd name="T57" fmla="*/ 44485 h 36"/>
                <a:gd name="T58" fmla="*/ 101569 w 37"/>
                <a:gd name="T59" fmla="*/ 65244 h 36"/>
                <a:gd name="T60" fmla="*/ 107544 w 37"/>
                <a:gd name="T61" fmla="*/ 68210 h 36"/>
                <a:gd name="T62" fmla="*/ 110531 w 37"/>
                <a:gd name="T63" fmla="*/ 71175 h 36"/>
                <a:gd name="T64" fmla="*/ 104556 w 37"/>
                <a:gd name="T65" fmla="*/ 80072 h 36"/>
                <a:gd name="T66" fmla="*/ 101569 w 37"/>
                <a:gd name="T67" fmla="*/ 83038 h 36"/>
                <a:gd name="T68" fmla="*/ 95594 w 37"/>
                <a:gd name="T69" fmla="*/ 80072 h 36"/>
                <a:gd name="T70" fmla="*/ 80658 w 37"/>
                <a:gd name="T71" fmla="*/ 94900 h 36"/>
                <a:gd name="T72" fmla="*/ 83645 w 37"/>
                <a:gd name="T73" fmla="*/ 100832 h 36"/>
                <a:gd name="T74" fmla="*/ 80658 w 37"/>
                <a:gd name="T75" fmla="*/ 103797 h 36"/>
                <a:gd name="T76" fmla="*/ 71696 w 37"/>
                <a:gd name="T77" fmla="*/ 106763 h 36"/>
                <a:gd name="T78" fmla="*/ 68708 w 37"/>
                <a:gd name="T79" fmla="*/ 106763 h 36"/>
                <a:gd name="T80" fmla="*/ 65721 w 37"/>
                <a:gd name="T81" fmla="*/ 100832 h 36"/>
                <a:gd name="T82" fmla="*/ 44810 w 37"/>
                <a:gd name="T83" fmla="*/ 97866 h 36"/>
                <a:gd name="T84" fmla="*/ 41823 w 37"/>
                <a:gd name="T85" fmla="*/ 103797 h 36"/>
                <a:gd name="T86" fmla="*/ 38835 w 37"/>
                <a:gd name="T87" fmla="*/ 106763 h 36"/>
                <a:gd name="T88" fmla="*/ 26886 w 37"/>
                <a:gd name="T89" fmla="*/ 100832 h 36"/>
                <a:gd name="T90" fmla="*/ 26886 w 37"/>
                <a:gd name="T91" fmla="*/ 97866 h 36"/>
                <a:gd name="T92" fmla="*/ 29873 w 37"/>
                <a:gd name="T93" fmla="*/ 91935 h 36"/>
                <a:gd name="T94" fmla="*/ 14937 w 37"/>
                <a:gd name="T95" fmla="*/ 77107 h 36"/>
                <a:gd name="T96" fmla="*/ 8962 w 37"/>
                <a:gd name="T97" fmla="*/ 80072 h 36"/>
                <a:gd name="T98" fmla="*/ 89620 w 37"/>
                <a:gd name="T99" fmla="*/ 68210 h 36"/>
                <a:gd name="T100" fmla="*/ 71696 w 37"/>
                <a:gd name="T101" fmla="*/ 17794 h 36"/>
                <a:gd name="T102" fmla="*/ 20911 w 37"/>
                <a:gd name="T103" fmla="*/ 38553 h 36"/>
                <a:gd name="T104" fmla="*/ 41823 w 37"/>
                <a:gd name="T105" fmla="*/ 88969 h 36"/>
                <a:gd name="T106" fmla="*/ 89620 w 37"/>
                <a:gd name="T107" fmla="*/ 68210 h 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7" h="36">
                  <a:moveTo>
                    <a:pt x="3" y="27"/>
                  </a:moveTo>
                  <a:cubicBezTo>
                    <a:pt x="3" y="27"/>
                    <a:pt x="2" y="27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2"/>
                    <a:pt x="1" y="22"/>
                    <a:pt x="1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19"/>
                    <a:pt x="3" y="16"/>
                    <a:pt x="3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2"/>
                    <a:pt x="1" y="12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7"/>
                    <a:pt x="9" y="5"/>
                    <a:pt x="11" y="4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8" y="2"/>
                    <a:pt x="20" y="2"/>
                    <a:pt x="23" y="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5" y="0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9" y="2"/>
                    <a:pt x="29" y="2"/>
                    <a:pt x="29" y="3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0" y="6"/>
                    <a:pt x="31" y="8"/>
                    <a:pt x="33" y="10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6" y="9"/>
                    <a:pt x="36" y="9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5" y="17"/>
                    <a:pt x="35" y="20"/>
                    <a:pt x="34" y="22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3"/>
                    <a:pt x="37" y="23"/>
                    <a:pt x="37" y="24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9"/>
                    <a:pt x="29" y="31"/>
                    <a:pt x="27" y="32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5"/>
                    <a:pt x="27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17" y="34"/>
                    <a:pt x="15" y="33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6"/>
                    <a:pt x="13" y="36"/>
                    <a:pt x="13" y="36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3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8" y="30"/>
                    <a:pt x="6" y="28"/>
                    <a:pt x="5" y="26"/>
                  </a:cubicBezTo>
                  <a:lnTo>
                    <a:pt x="3" y="27"/>
                  </a:lnTo>
                  <a:close/>
                  <a:moveTo>
                    <a:pt x="30" y="23"/>
                  </a:moveTo>
                  <a:cubicBezTo>
                    <a:pt x="33" y="17"/>
                    <a:pt x="30" y="9"/>
                    <a:pt x="24" y="6"/>
                  </a:cubicBezTo>
                  <a:cubicBezTo>
                    <a:pt x="18" y="3"/>
                    <a:pt x="10" y="6"/>
                    <a:pt x="7" y="13"/>
                  </a:cubicBezTo>
                  <a:cubicBezTo>
                    <a:pt x="4" y="19"/>
                    <a:pt x="7" y="27"/>
                    <a:pt x="14" y="30"/>
                  </a:cubicBezTo>
                  <a:cubicBezTo>
                    <a:pt x="20" y="32"/>
                    <a:pt x="28" y="30"/>
                    <a:pt x="3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8" name="Oval 147">
              <a:extLst>
                <a:ext uri="{FF2B5EF4-FFF2-40B4-BE49-F238E27FC236}">
                  <a16:creationId xmlns:a16="http://schemas.microsoft.com/office/drawing/2014/main" id="{EAB313B8-7F70-D4B4-EDA1-8EE68D2F57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7132" y="2465409"/>
              <a:ext cx="30145" cy="3014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148335DB-72FC-AAB7-A9BE-96B6DBFD958D}"/>
              </a:ext>
            </a:extLst>
          </p:cNvPr>
          <p:cNvGrpSpPr/>
          <p:nvPr/>
        </p:nvGrpSpPr>
        <p:grpSpPr>
          <a:xfrm>
            <a:off x="2098469" y="2793567"/>
            <a:ext cx="474308" cy="546541"/>
            <a:chOff x="9872386" y="5400471"/>
            <a:chExt cx="755958" cy="897359"/>
          </a:xfrm>
          <a:solidFill>
            <a:schemeClr val="bg1"/>
          </a:solidFill>
        </p:grpSpPr>
        <p:sp>
          <p:nvSpPr>
            <p:cNvPr id="110" name="Freeform 291">
              <a:extLst>
                <a:ext uri="{FF2B5EF4-FFF2-40B4-BE49-F238E27FC236}">
                  <a16:creationId xmlns:a16="http://schemas.microsoft.com/office/drawing/2014/main" id="{8663FF81-3F1D-43FE-98A3-7D801BC621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15494" y="5671038"/>
              <a:ext cx="112850" cy="93815"/>
            </a:xfrm>
            <a:custGeom>
              <a:avLst/>
              <a:gdLst>
                <a:gd name="T0" fmla="*/ 66 w 83"/>
                <a:gd name="T1" fmla="*/ 9 h 69"/>
                <a:gd name="T2" fmla="*/ 83 w 83"/>
                <a:gd name="T3" fmla="*/ 38 h 69"/>
                <a:gd name="T4" fmla="*/ 66 w 83"/>
                <a:gd name="T5" fmla="*/ 69 h 69"/>
                <a:gd name="T6" fmla="*/ 33 w 83"/>
                <a:gd name="T7" fmla="*/ 69 h 69"/>
                <a:gd name="T8" fmla="*/ 17 w 83"/>
                <a:gd name="T9" fmla="*/ 38 h 69"/>
                <a:gd name="T10" fmla="*/ 21 w 83"/>
                <a:gd name="T11" fmla="*/ 31 h 69"/>
                <a:gd name="T12" fmla="*/ 0 w 83"/>
                <a:gd name="T13" fmla="*/ 17 h 69"/>
                <a:gd name="T14" fmla="*/ 0 w 83"/>
                <a:gd name="T15" fmla="*/ 0 h 69"/>
                <a:gd name="T16" fmla="*/ 28 w 83"/>
                <a:gd name="T17" fmla="*/ 17 h 69"/>
                <a:gd name="T18" fmla="*/ 33 w 83"/>
                <a:gd name="T19" fmla="*/ 9 h 69"/>
                <a:gd name="T20" fmla="*/ 66 w 83"/>
                <a:gd name="T21" fmla="*/ 9 h 69"/>
                <a:gd name="T22" fmla="*/ 69 w 83"/>
                <a:gd name="T23" fmla="*/ 38 h 69"/>
                <a:gd name="T24" fmla="*/ 59 w 83"/>
                <a:gd name="T25" fmla="*/ 21 h 69"/>
                <a:gd name="T26" fmla="*/ 40 w 83"/>
                <a:gd name="T27" fmla="*/ 21 h 69"/>
                <a:gd name="T28" fmla="*/ 28 w 83"/>
                <a:gd name="T29" fmla="*/ 38 h 69"/>
                <a:gd name="T30" fmla="*/ 40 w 83"/>
                <a:gd name="T31" fmla="*/ 57 h 69"/>
                <a:gd name="T32" fmla="*/ 59 w 83"/>
                <a:gd name="T33" fmla="*/ 57 h 69"/>
                <a:gd name="T34" fmla="*/ 69 w 83"/>
                <a:gd name="T35" fmla="*/ 3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69">
                  <a:moveTo>
                    <a:pt x="66" y="9"/>
                  </a:moveTo>
                  <a:lnTo>
                    <a:pt x="83" y="38"/>
                  </a:lnTo>
                  <a:lnTo>
                    <a:pt x="66" y="69"/>
                  </a:lnTo>
                  <a:lnTo>
                    <a:pt x="33" y="69"/>
                  </a:lnTo>
                  <a:lnTo>
                    <a:pt x="17" y="38"/>
                  </a:lnTo>
                  <a:lnTo>
                    <a:pt x="21" y="31"/>
                  </a:lnTo>
                  <a:lnTo>
                    <a:pt x="0" y="17"/>
                  </a:lnTo>
                  <a:lnTo>
                    <a:pt x="0" y="0"/>
                  </a:lnTo>
                  <a:lnTo>
                    <a:pt x="28" y="17"/>
                  </a:lnTo>
                  <a:lnTo>
                    <a:pt x="33" y="9"/>
                  </a:lnTo>
                  <a:lnTo>
                    <a:pt x="66" y="9"/>
                  </a:lnTo>
                  <a:close/>
                  <a:moveTo>
                    <a:pt x="69" y="38"/>
                  </a:moveTo>
                  <a:lnTo>
                    <a:pt x="59" y="21"/>
                  </a:lnTo>
                  <a:lnTo>
                    <a:pt x="40" y="21"/>
                  </a:lnTo>
                  <a:lnTo>
                    <a:pt x="28" y="38"/>
                  </a:lnTo>
                  <a:lnTo>
                    <a:pt x="40" y="57"/>
                  </a:lnTo>
                  <a:lnTo>
                    <a:pt x="59" y="57"/>
                  </a:lnTo>
                  <a:lnTo>
                    <a:pt x="6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1" name="Freeform 292">
              <a:extLst>
                <a:ext uri="{FF2B5EF4-FFF2-40B4-BE49-F238E27FC236}">
                  <a16:creationId xmlns:a16="http://schemas.microsoft.com/office/drawing/2014/main" id="{9F95DF6B-085C-22AD-D882-72606B94E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4046" y="5777090"/>
              <a:ext cx="77499" cy="174033"/>
            </a:xfrm>
            <a:custGeom>
              <a:avLst/>
              <a:gdLst>
                <a:gd name="T0" fmla="*/ 11 w 24"/>
                <a:gd name="T1" fmla="*/ 14 h 54"/>
                <a:gd name="T2" fmla="*/ 13 w 24"/>
                <a:gd name="T3" fmla="*/ 15 h 54"/>
                <a:gd name="T4" fmla="*/ 19 w 24"/>
                <a:gd name="T5" fmla="*/ 15 h 54"/>
                <a:gd name="T6" fmla="*/ 19 w 24"/>
                <a:gd name="T7" fmla="*/ 31 h 54"/>
                <a:gd name="T8" fmla="*/ 24 w 24"/>
                <a:gd name="T9" fmla="*/ 41 h 54"/>
                <a:gd name="T10" fmla="*/ 11 w 24"/>
                <a:gd name="T11" fmla="*/ 54 h 54"/>
                <a:gd name="T12" fmla="*/ 0 w 24"/>
                <a:gd name="T13" fmla="*/ 46 h 54"/>
                <a:gd name="T14" fmla="*/ 7 w 24"/>
                <a:gd name="T15" fmla="*/ 46 h 54"/>
                <a:gd name="T16" fmla="*/ 11 w 24"/>
                <a:gd name="T17" fmla="*/ 48 h 54"/>
                <a:gd name="T18" fmla="*/ 18 w 24"/>
                <a:gd name="T19" fmla="*/ 41 h 54"/>
                <a:gd name="T20" fmla="*/ 11 w 24"/>
                <a:gd name="T21" fmla="*/ 35 h 54"/>
                <a:gd name="T22" fmla="*/ 7 w 24"/>
                <a:gd name="T23" fmla="*/ 37 h 54"/>
                <a:gd name="T24" fmla="*/ 0 w 24"/>
                <a:gd name="T25" fmla="*/ 37 h 54"/>
                <a:gd name="T26" fmla="*/ 4 w 24"/>
                <a:gd name="T27" fmla="*/ 31 h 54"/>
                <a:gd name="T28" fmla="*/ 4 w 24"/>
                <a:gd name="T29" fmla="*/ 21 h 54"/>
                <a:gd name="T30" fmla="*/ 11 w 24"/>
                <a:gd name="T31" fmla="*/ 21 h 54"/>
                <a:gd name="T32" fmla="*/ 12 w 24"/>
                <a:gd name="T33" fmla="*/ 20 h 54"/>
                <a:gd name="T34" fmla="*/ 11 w 24"/>
                <a:gd name="T35" fmla="*/ 19 h 54"/>
                <a:gd name="T36" fmla="*/ 4 w 24"/>
                <a:gd name="T37" fmla="*/ 19 h 54"/>
                <a:gd name="T38" fmla="*/ 4 w 24"/>
                <a:gd name="T39" fmla="*/ 6 h 54"/>
                <a:gd name="T40" fmla="*/ 11 w 24"/>
                <a:gd name="T41" fmla="*/ 6 h 54"/>
                <a:gd name="T42" fmla="*/ 12 w 24"/>
                <a:gd name="T43" fmla="*/ 5 h 54"/>
                <a:gd name="T44" fmla="*/ 11 w 24"/>
                <a:gd name="T45" fmla="*/ 4 h 54"/>
                <a:gd name="T46" fmla="*/ 4 w 24"/>
                <a:gd name="T47" fmla="*/ 4 h 54"/>
                <a:gd name="T48" fmla="*/ 4 w 24"/>
                <a:gd name="T49" fmla="*/ 0 h 54"/>
                <a:gd name="T50" fmla="*/ 19 w 24"/>
                <a:gd name="T51" fmla="*/ 0 h 54"/>
                <a:gd name="T52" fmla="*/ 19 w 24"/>
                <a:gd name="T53" fmla="*/ 12 h 54"/>
                <a:gd name="T54" fmla="*/ 13 w 24"/>
                <a:gd name="T55" fmla="*/ 12 h 54"/>
                <a:gd name="T56" fmla="*/ 11 w 24"/>
                <a:gd name="T57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54">
                  <a:moveTo>
                    <a:pt x="11" y="14"/>
                  </a:moveTo>
                  <a:cubicBezTo>
                    <a:pt x="11" y="14"/>
                    <a:pt x="12" y="15"/>
                    <a:pt x="13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2" y="34"/>
                    <a:pt x="24" y="37"/>
                    <a:pt x="24" y="41"/>
                  </a:cubicBezTo>
                  <a:cubicBezTo>
                    <a:pt x="24" y="48"/>
                    <a:pt x="18" y="54"/>
                    <a:pt x="11" y="54"/>
                  </a:cubicBezTo>
                  <a:cubicBezTo>
                    <a:pt x="6" y="54"/>
                    <a:pt x="1" y="50"/>
                    <a:pt x="0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8" y="47"/>
                    <a:pt x="10" y="48"/>
                    <a:pt x="11" y="48"/>
                  </a:cubicBezTo>
                  <a:cubicBezTo>
                    <a:pt x="15" y="48"/>
                    <a:pt x="18" y="45"/>
                    <a:pt x="18" y="41"/>
                  </a:cubicBezTo>
                  <a:cubicBezTo>
                    <a:pt x="18" y="38"/>
                    <a:pt x="15" y="35"/>
                    <a:pt x="11" y="35"/>
                  </a:cubicBezTo>
                  <a:cubicBezTo>
                    <a:pt x="10" y="35"/>
                    <a:pt x="8" y="35"/>
                    <a:pt x="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" y="34"/>
                    <a:pt x="2" y="32"/>
                    <a:pt x="4" y="3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2" y="19"/>
                    <a:pt x="11" y="19"/>
                    <a:pt x="1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2" y="6"/>
                    <a:pt x="12" y="5"/>
                  </a:cubicBezTo>
                  <a:cubicBezTo>
                    <a:pt x="12" y="4"/>
                    <a:pt x="11" y="4"/>
                    <a:pt x="11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2"/>
                    <a:pt x="11" y="13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2" name="Rectangle 293">
              <a:extLst>
                <a:ext uri="{FF2B5EF4-FFF2-40B4-BE49-F238E27FC236}">
                  <a16:creationId xmlns:a16="http://schemas.microsoft.com/office/drawing/2014/main" id="{F34F1737-103F-DD9E-C9AE-2F6BF897CA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4271" y="5632968"/>
              <a:ext cx="489469" cy="13188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3" name="Freeform 294">
              <a:extLst>
                <a:ext uri="{FF2B5EF4-FFF2-40B4-BE49-F238E27FC236}">
                  <a16:creationId xmlns:a16="http://schemas.microsoft.com/office/drawing/2014/main" id="{E4DE9D45-6C1E-DF62-E5EB-66CED3ACBF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70759" y="6050376"/>
              <a:ext cx="209384" cy="247454"/>
            </a:xfrm>
            <a:custGeom>
              <a:avLst/>
              <a:gdLst>
                <a:gd name="T0" fmla="*/ 28 w 65"/>
                <a:gd name="T1" fmla="*/ 73 h 77"/>
                <a:gd name="T2" fmla="*/ 34 w 65"/>
                <a:gd name="T3" fmla="*/ 73 h 77"/>
                <a:gd name="T4" fmla="*/ 34 w 65"/>
                <a:gd name="T5" fmla="*/ 67 h 77"/>
                <a:gd name="T6" fmla="*/ 28 w 65"/>
                <a:gd name="T7" fmla="*/ 67 h 77"/>
                <a:gd name="T8" fmla="*/ 28 w 65"/>
                <a:gd name="T9" fmla="*/ 73 h 77"/>
                <a:gd name="T10" fmla="*/ 12 w 65"/>
                <a:gd name="T11" fmla="*/ 73 h 77"/>
                <a:gd name="T12" fmla="*/ 17 w 65"/>
                <a:gd name="T13" fmla="*/ 73 h 77"/>
                <a:gd name="T14" fmla="*/ 17 w 65"/>
                <a:gd name="T15" fmla="*/ 67 h 77"/>
                <a:gd name="T16" fmla="*/ 12 w 65"/>
                <a:gd name="T17" fmla="*/ 67 h 77"/>
                <a:gd name="T18" fmla="*/ 12 w 65"/>
                <a:gd name="T19" fmla="*/ 73 h 77"/>
                <a:gd name="T20" fmla="*/ 64 w 65"/>
                <a:gd name="T21" fmla="*/ 77 h 77"/>
                <a:gd name="T22" fmla="*/ 1 w 65"/>
                <a:gd name="T23" fmla="*/ 77 h 77"/>
                <a:gd name="T24" fmla="*/ 0 w 65"/>
                <a:gd name="T25" fmla="*/ 72 h 77"/>
                <a:gd name="T26" fmla="*/ 24 w 65"/>
                <a:gd name="T27" fmla="*/ 49 h 77"/>
                <a:gd name="T28" fmla="*/ 32 w 65"/>
                <a:gd name="T29" fmla="*/ 49 h 77"/>
                <a:gd name="T30" fmla="*/ 28 w 65"/>
                <a:gd name="T31" fmla="*/ 21 h 77"/>
                <a:gd name="T32" fmla="*/ 14 w 65"/>
                <a:gd name="T33" fmla="*/ 21 h 77"/>
                <a:gd name="T34" fmla="*/ 3 w 65"/>
                <a:gd name="T35" fmla="*/ 11 h 77"/>
                <a:gd name="T36" fmla="*/ 14 w 65"/>
                <a:gd name="T37" fmla="*/ 0 h 77"/>
                <a:gd name="T38" fmla="*/ 34 w 65"/>
                <a:gd name="T39" fmla="*/ 0 h 77"/>
                <a:gd name="T40" fmla="*/ 35 w 65"/>
                <a:gd name="T41" fmla="*/ 0 h 77"/>
                <a:gd name="T42" fmla="*/ 47 w 65"/>
                <a:gd name="T43" fmla="*/ 9 h 77"/>
                <a:gd name="T44" fmla="*/ 53 w 65"/>
                <a:gd name="T45" fmla="*/ 52 h 77"/>
                <a:gd name="T46" fmla="*/ 65 w 65"/>
                <a:gd name="T47" fmla="*/ 72 h 77"/>
                <a:gd name="T48" fmla="*/ 64 w 65"/>
                <a:gd name="T49" fmla="*/ 77 h 77"/>
                <a:gd name="T50" fmla="*/ 45 w 65"/>
                <a:gd name="T51" fmla="*/ 73 h 77"/>
                <a:gd name="T52" fmla="*/ 51 w 65"/>
                <a:gd name="T53" fmla="*/ 73 h 77"/>
                <a:gd name="T54" fmla="*/ 51 w 65"/>
                <a:gd name="T55" fmla="*/ 67 h 77"/>
                <a:gd name="T56" fmla="*/ 45 w 65"/>
                <a:gd name="T57" fmla="*/ 67 h 77"/>
                <a:gd name="T58" fmla="*/ 45 w 65"/>
                <a:gd name="T59" fmla="*/ 7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5" h="77">
                  <a:moveTo>
                    <a:pt x="28" y="73"/>
                  </a:moveTo>
                  <a:cubicBezTo>
                    <a:pt x="34" y="73"/>
                    <a:pt x="34" y="73"/>
                    <a:pt x="34" y="73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28" y="67"/>
                    <a:pt x="28" y="67"/>
                    <a:pt x="28" y="67"/>
                  </a:cubicBezTo>
                  <a:lnTo>
                    <a:pt x="28" y="73"/>
                  </a:lnTo>
                  <a:close/>
                  <a:moveTo>
                    <a:pt x="12" y="73"/>
                  </a:moveTo>
                  <a:cubicBezTo>
                    <a:pt x="17" y="73"/>
                    <a:pt x="17" y="73"/>
                    <a:pt x="17" y="73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2" y="67"/>
                    <a:pt x="12" y="67"/>
                    <a:pt x="12" y="67"/>
                  </a:cubicBezTo>
                  <a:lnTo>
                    <a:pt x="12" y="73"/>
                  </a:lnTo>
                  <a:close/>
                  <a:moveTo>
                    <a:pt x="64" y="77"/>
                  </a:moveTo>
                  <a:cubicBezTo>
                    <a:pt x="1" y="77"/>
                    <a:pt x="1" y="77"/>
                    <a:pt x="1" y="77"/>
                  </a:cubicBezTo>
                  <a:cubicBezTo>
                    <a:pt x="1" y="75"/>
                    <a:pt x="0" y="74"/>
                    <a:pt x="0" y="72"/>
                  </a:cubicBezTo>
                  <a:cubicBezTo>
                    <a:pt x="0" y="59"/>
                    <a:pt x="11" y="49"/>
                    <a:pt x="24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8" y="21"/>
                    <a:pt x="3" y="17"/>
                    <a:pt x="3" y="11"/>
                  </a:cubicBezTo>
                  <a:cubicBezTo>
                    <a:pt x="3" y="5"/>
                    <a:pt x="8" y="0"/>
                    <a:pt x="1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6" y="3"/>
                    <a:pt x="47" y="9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60" y="56"/>
                    <a:pt x="65" y="64"/>
                    <a:pt x="65" y="72"/>
                  </a:cubicBezTo>
                  <a:cubicBezTo>
                    <a:pt x="65" y="74"/>
                    <a:pt x="65" y="75"/>
                    <a:pt x="64" y="77"/>
                  </a:cubicBezTo>
                  <a:close/>
                  <a:moveTo>
                    <a:pt x="45" y="73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5" y="67"/>
                    <a:pt x="45" y="67"/>
                    <a:pt x="45" y="67"/>
                  </a:cubicBezTo>
                  <a:lnTo>
                    <a:pt x="45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4" name="Rectangle 295">
              <a:extLst>
                <a:ext uri="{FF2B5EF4-FFF2-40B4-BE49-F238E27FC236}">
                  <a16:creationId xmlns:a16="http://schemas.microsoft.com/office/drawing/2014/main" id="{883966B0-E234-B0A8-B63A-D712ABFB40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43700" y="5989193"/>
              <a:ext cx="410610" cy="421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5" name="Freeform 296">
              <a:extLst>
                <a:ext uri="{FF2B5EF4-FFF2-40B4-BE49-F238E27FC236}">
                  <a16:creationId xmlns:a16="http://schemas.microsoft.com/office/drawing/2014/main" id="{8FAF0B55-FBDF-31DC-79C9-AFB994B980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58656" y="5786607"/>
              <a:ext cx="383417" cy="180831"/>
            </a:xfrm>
            <a:custGeom>
              <a:avLst/>
              <a:gdLst>
                <a:gd name="T0" fmla="*/ 119 w 119"/>
                <a:gd name="T1" fmla="*/ 0 h 56"/>
                <a:gd name="T2" fmla="*/ 106 w 119"/>
                <a:gd name="T3" fmla="*/ 56 h 56"/>
                <a:gd name="T4" fmla="*/ 78 w 119"/>
                <a:gd name="T5" fmla="*/ 56 h 56"/>
                <a:gd name="T6" fmla="*/ 59 w 119"/>
                <a:gd name="T7" fmla="*/ 46 h 56"/>
                <a:gd name="T8" fmla="*/ 41 w 119"/>
                <a:gd name="T9" fmla="*/ 56 h 56"/>
                <a:gd name="T10" fmla="*/ 12 w 119"/>
                <a:gd name="T11" fmla="*/ 56 h 56"/>
                <a:gd name="T12" fmla="*/ 0 w 119"/>
                <a:gd name="T13" fmla="*/ 0 h 56"/>
                <a:gd name="T14" fmla="*/ 59 w 119"/>
                <a:gd name="T15" fmla="*/ 0 h 56"/>
                <a:gd name="T16" fmla="*/ 119 w 119"/>
                <a:gd name="T17" fmla="*/ 0 h 56"/>
                <a:gd name="T18" fmla="*/ 75 w 119"/>
                <a:gd name="T19" fmla="*/ 22 h 56"/>
                <a:gd name="T20" fmla="*/ 59 w 119"/>
                <a:gd name="T21" fmla="*/ 7 h 56"/>
                <a:gd name="T22" fmla="*/ 44 w 119"/>
                <a:gd name="T23" fmla="*/ 22 h 56"/>
                <a:gd name="T24" fmla="*/ 59 w 119"/>
                <a:gd name="T25" fmla="*/ 38 h 56"/>
                <a:gd name="T26" fmla="*/ 75 w 119"/>
                <a:gd name="T27" fmla="*/ 2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9" h="56">
                  <a:moveTo>
                    <a:pt x="119" y="0"/>
                  </a:moveTo>
                  <a:cubicBezTo>
                    <a:pt x="106" y="56"/>
                    <a:pt x="106" y="56"/>
                    <a:pt x="106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7" y="46"/>
                    <a:pt x="59" y="46"/>
                  </a:cubicBezTo>
                  <a:cubicBezTo>
                    <a:pt x="41" y="46"/>
                    <a:pt x="41" y="56"/>
                    <a:pt x="41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119" y="0"/>
                  </a:lnTo>
                  <a:close/>
                  <a:moveTo>
                    <a:pt x="75" y="22"/>
                  </a:moveTo>
                  <a:cubicBezTo>
                    <a:pt x="75" y="14"/>
                    <a:pt x="68" y="7"/>
                    <a:pt x="59" y="7"/>
                  </a:cubicBezTo>
                  <a:cubicBezTo>
                    <a:pt x="51" y="7"/>
                    <a:pt x="44" y="14"/>
                    <a:pt x="44" y="22"/>
                  </a:cubicBezTo>
                  <a:cubicBezTo>
                    <a:pt x="44" y="31"/>
                    <a:pt x="51" y="38"/>
                    <a:pt x="59" y="38"/>
                  </a:cubicBezTo>
                  <a:cubicBezTo>
                    <a:pt x="68" y="38"/>
                    <a:pt x="75" y="31"/>
                    <a:pt x="7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6" name="Freeform 297">
              <a:extLst>
                <a:ext uri="{FF2B5EF4-FFF2-40B4-BE49-F238E27FC236}">
                  <a16:creationId xmlns:a16="http://schemas.microsoft.com/office/drawing/2014/main" id="{03ED5822-15C8-5EBB-D15D-60D9988A0C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79051" y="5400471"/>
              <a:ext cx="343988" cy="216182"/>
            </a:xfrm>
            <a:custGeom>
              <a:avLst/>
              <a:gdLst>
                <a:gd name="T0" fmla="*/ 107 w 107"/>
                <a:gd name="T1" fmla="*/ 53 h 67"/>
                <a:gd name="T2" fmla="*/ 105 w 107"/>
                <a:gd name="T3" fmla="*/ 67 h 67"/>
                <a:gd name="T4" fmla="*/ 2 w 107"/>
                <a:gd name="T5" fmla="*/ 67 h 67"/>
                <a:gd name="T6" fmla="*/ 0 w 107"/>
                <a:gd name="T7" fmla="*/ 53 h 67"/>
                <a:gd name="T8" fmla="*/ 53 w 107"/>
                <a:gd name="T9" fmla="*/ 0 h 67"/>
                <a:gd name="T10" fmla="*/ 107 w 107"/>
                <a:gd name="T11" fmla="*/ 53 h 67"/>
                <a:gd name="T12" fmla="*/ 72 w 107"/>
                <a:gd name="T13" fmla="*/ 61 h 67"/>
                <a:gd name="T14" fmla="*/ 72 w 107"/>
                <a:gd name="T15" fmla="*/ 23 h 67"/>
                <a:gd name="T16" fmla="*/ 35 w 107"/>
                <a:gd name="T17" fmla="*/ 23 h 67"/>
                <a:gd name="T18" fmla="*/ 35 w 107"/>
                <a:gd name="T19" fmla="*/ 61 h 67"/>
                <a:gd name="T20" fmla="*/ 72 w 107"/>
                <a:gd name="T21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67">
                  <a:moveTo>
                    <a:pt x="107" y="53"/>
                  </a:moveTo>
                  <a:cubicBezTo>
                    <a:pt x="107" y="58"/>
                    <a:pt x="106" y="62"/>
                    <a:pt x="105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62"/>
                    <a:pt x="0" y="58"/>
                    <a:pt x="0" y="53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83" y="0"/>
                    <a:pt x="107" y="24"/>
                    <a:pt x="107" y="53"/>
                  </a:cubicBezTo>
                  <a:close/>
                  <a:moveTo>
                    <a:pt x="72" y="61"/>
                  </a:moveTo>
                  <a:cubicBezTo>
                    <a:pt x="72" y="23"/>
                    <a:pt x="72" y="23"/>
                    <a:pt x="72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61"/>
                    <a:pt x="35" y="61"/>
                    <a:pt x="35" y="61"/>
                  </a:cubicBezTo>
                  <a:lnTo>
                    <a:pt x="72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7" name="Rectangle 298">
              <a:extLst>
                <a:ext uri="{FF2B5EF4-FFF2-40B4-BE49-F238E27FC236}">
                  <a16:creationId xmlns:a16="http://schemas.microsoft.com/office/drawing/2014/main" id="{90108286-6471-0FF1-A7B2-9F3B85C972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6374" y="5551390"/>
              <a:ext cx="65262" cy="3263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8" name="Rectangle 299">
              <a:extLst>
                <a:ext uri="{FF2B5EF4-FFF2-40B4-BE49-F238E27FC236}">
                  <a16:creationId xmlns:a16="http://schemas.microsoft.com/office/drawing/2014/main" id="{E497ED42-3B43-A565-9C74-3CBC49FCCD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6374" y="5501084"/>
              <a:ext cx="65262" cy="3127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9" name="Freeform 300">
              <a:extLst>
                <a:ext uri="{FF2B5EF4-FFF2-40B4-BE49-F238E27FC236}">
                  <a16:creationId xmlns:a16="http://schemas.microsoft.com/office/drawing/2014/main" id="{9C5CA6CB-5126-587F-A483-534A3CF38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4926" y="5840993"/>
              <a:ext cx="39429" cy="51666"/>
            </a:xfrm>
            <a:custGeom>
              <a:avLst/>
              <a:gdLst>
                <a:gd name="T0" fmla="*/ 10 w 12"/>
                <a:gd name="T1" fmla="*/ 0 h 16"/>
                <a:gd name="T2" fmla="*/ 10 w 12"/>
                <a:gd name="T3" fmla="*/ 11 h 16"/>
                <a:gd name="T4" fmla="*/ 0 w 12"/>
                <a:gd name="T5" fmla="*/ 16 h 16"/>
                <a:gd name="T6" fmla="*/ 10 w 12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0" y="0"/>
                  </a:moveTo>
                  <a:cubicBezTo>
                    <a:pt x="12" y="3"/>
                    <a:pt x="12" y="7"/>
                    <a:pt x="10" y="11"/>
                  </a:cubicBezTo>
                  <a:cubicBezTo>
                    <a:pt x="8" y="14"/>
                    <a:pt x="4" y="16"/>
                    <a:pt x="0" y="16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0" name="Freeform 301">
              <a:extLst>
                <a:ext uri="{FF2B5EF4-FFF2-40B4-BE49-F238E27FC236}">
                  <a16:creationId xmlns:a16="http://schemas.microsoft.com/office/drawing/2014/main" id="{6D893FB3-C976-D089-3CA3-4938307B1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3655" y="5826037"/>
              <a:ext cx="42149" cy="50306"/>
            </a:xfrm>
            <a:custGeom>
              <a:avLst/>
              <a:gdLst>
                <a:gd name="T0" fmla="*/ 13 w 13"/>
                <a:gd name="T1" fmla="*/ 0 h 16"/>
                <a:gd name="T2" fmla="*/ 3 w 13"/>
                <a:gd name="T3" fmla="*/ 16 h 16"/>
                <a:gd name="T4" fmla="*/ 2 w 13"/>
                <a:gd name="T5" fmla="*/ 5 h 16"/>
                <a:gd name="T6" fmla="*/ 13 w 1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3" y="16"/>
                    <a:pt x="3" y="16"/>
                    <a:pt x="3" y="16"/>
                  </a:cubicBezTo>
                  <a:cubicBezTo>
                    <a:pt x="1" y="13"/>
                    <a:pt x="0" y="9"/>
                    <a:pt x="2" y="5"/>
                  </a:cubicBezTo>
                  <a:cubicBezTo>
                    <a:pt x="5" y="2"/>
                    <a:pt x="9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1" name="Freeform 302">
              <a:extLst>
                <a:ext uri="{FF2B5EF4-FFF2-40B4-BE49-F238E27FC236}">
                  <a16:creationId xmlns:a16="http://schemas.microsoft.com/office/drawing/2014/main" id="{CC53E22E-C5A9-DDE2-DA93-16287FF495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20587" y="6050376"/>
              <a:ext cx="209384" cy="247454"/>
            </a:xfrm>
            <a:custGeom>
              <a:avLst/>
              <a:gdLst>
                <a:gd name="T0" fmla="*/ 31 w 65"/>
                <a:gd name="T1" fmla="*/ 73 h 77"/>
                <a:gd name="T2" fmla="*/ 37 w 65"/>
                <a:gd name="T3" fmla="*/ 73 h 77"/>
                <a:gd name="T4" fmla="*/ 37 w 65"/>
                <a:gd name="T5" fmla="*/ 67 h 77"/>
                <a:gd name="T6" fmla="*/ 31 w 65"/>
                <a:gd name="T7" fmla="*/ 67 h 77"/>
                <a:gd name="T8" fmla="*/ 31 w 65"/>
                <a:gd name="T9" fmla="*/ 73 h 77"/>
                <a:gd name="T10" fmla="*/ 14 w 65"/>
                <a:gd name="T11" fmla="*/ 73 h 77"/>
                <a:gd name="T12" fmla="*/ 20 w 65"/>
                <a:gd name="T13" fmla="*/ 73 h 77"/>
                <a:gd name="T14" fmla="*/ 20 w 65"/>
                <a:gd name="T15" fmla="*/ 67 h 77"/>
                <a:gd name="T16" fmla="*/ 14 w 65"/>
                <a:gd name="T17" fmla="*/ 67 h 77"/>
                <a:gd name="T18" fmla="*/ 14 w 65"/>
                <a:gd name="T19" fmla="*/ 73 h 77"/>
                <a:gd name="T20" fmla="*/ 64 w 65"/>
                <a:gd name="T21" fmla="*/ 77 h 77"/>
                <a:gd name="T22" fmla="*/ 1 w 65"/>
                <a:gd name="T23" fmla="*/ 77 h 77"/>
                <a:gd name="T24" fmla="*/ 0 w 65"/>
                <a:gd name="T25" fmla="*/ 72 h 77"/>
                <a:gd name="T26" fmla="*/ 12 w 65"/>
                <a:gd name="T27" fmla="*/ 52 h 77"/>
                <a:gd name="T28" fmla="*/ 19 w 65"/>
                <a:gd name="T29" fmla="*/ 9 h 77"/>
                <a:gd name="T30" fmla="*/ 30 w 65"/>
                <a:gd name="T31" fmla="*/ 0 h 77"/>
                <a:gd name="T32" fmla="*/ 31 w 65"/>
                <a:gd name="T33" fmla="*/ 0 h 77"/>
                <a:gd name="T34" fmla="*/ 51 w 65"/>
                <a:gd name="T35" fmla="*/ 0 h 77"/>
                <a:gd name="T36" fmla="*/ 62 w 65"/>
                <a:gd name="T37" fmla="*/ 11 h 77"/>
                <a:gd name="T38" fmla="*/ 51 w 65"/>
                <a:gd name="T39" fmla="*/ 21 h 77"/>
                <a:gd name="T40" fmla="*/ 37 w 65"/>
                <a:gd name="T41" fmla="*/ 21 h 77"/>
                <a:gd name="T42" fmla="*/ 33 w 65"/>
                <a:gd name="T43" fmla="*/ 49 h 77"/>
                <a:gd name="T44" fmla="*/ 41 w 65"/>
                <a:gd name="T45" fmla="*/ 49 h 77"/>
                <a:gd name="T46" fmla="*/ 65 w 65"/>
                <a:gd name="T47" fmla="*/ 72 h 77"/>
                <a:gd name="T48" fmla="*/ 64 w 65"/>
                <a:gd name="T49" fmla="*/ 77 h 77"/>
                <a:gd name="T50" fmla="*/ 48 w 65"/>
                <a:gd name="T51" fmla="*/ 73 h 77"/>
                <a:gd name="T52" fmla="*/ 53 w 65"/>
                <a:gd name="T53" fmla="*/ 73 h 77"/>
                <a:gd name="T54" fmla="*/ 53 w 65"/>
                <a:gd name="T55" fmla="*/ 67 h 77"/>
                <a:gd name="T56" fmla="*/ 48 w 65"/>
                <a:gd name="T57" fmla="*/ 67 h 77"/>
                <a:gd name="T58" fmla="*/ 48 w 65"/>
                <a:gd name="T59" fmla="*/ 7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5" h="77">
                  <a:moveTo>
                    <a:pt x="31" y="73"/>
                  </a:moveTo>
                  <a:cubicBezTo>
                    <a:pt x="37" y="73"/>
                    <a:pt x="37" y="73"/>
                    <a:pt x="37" y="73"/>
                  </a:cubicBezTo>
                  <a:cubicBezTo>
                    <a:pt x="37" y="67"/>
                    <a:pt x="37" y="67"/>
                    <a:pt x="37" y="67"/>
                  </a:cubicBezTo>
                  <a:cubicBezTo>
                    <a:pt x="31" y="67"/>
                    <a:pt x="31" y="67"/>
                    <a:pt x="31" y="67"/>
                  </a:cubicBezTo>
                  <a:lnTo>
                    <a:pt x="31" y="73"/>
                  </a:lnTo>
                  <a:close/>
                  <a:moveTo>
                    <a:pt x="14" y="73"/>
                  </a:moveTo>
                  <a:cubicBezTo>
                    <a:pt x="20" y="73"/>
                    <a:pt x="20" y="73"/>
                    <a:pt x="20" y="73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14" y="67"/>
                    <a:pt x="14" y="67"/>
                    <a:pt x="14" y="67"/>
                  </a:cubicBezTo>
                  <a:lnTo>
                    <a:pt x="14" y="73"/>
                  </a:lnTo>
                  <a:close/>
                  <a:moveTo>
                    <a:pt x="64" y="77"/>
                  </a:moveTo>
                  <a:cubicBezTo>
                    <a:pt x="1" y="77"/>
                    <a:pt x="1" y="77"/>
                    <a:pt x="1" y="77"/>
                  </a:cubicBezTo>
                  <a:cubicBezTo>
                    <a:pt x="0" y="75"/>
                    <a:pt x="0" y="74"/>
                    <a:pt x="0" y="72"/>
                  </a:cubicBezTo>
                  <a:cubicBezTo>
                    <a:pt x="0" y="64"/>
                    <a:pt x="5" y="56"/>
                    <a:pt x="12" y="52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3"/>
                    <a:pt x="24" y="0"/>
                    <a:pt x="30" y="0"/>
                  </a:cubicBezTo>
                  <a:cubicBezTo>
                    <a:pt x="30" y="0"/>
                    <a:pt x="30" y="0"/>
                    <a:pt x="3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7" y="0"/>
                    <a:pt x="62" y="5"/>
                    <a:pt x="62" y="11"/>
                  </a:cubicBezTo>
                  <a:cubicBezTo>
                    <a:pt x="62" y="17"/>
                    <a:pt x="57" y="21"/>
                    <a:pt x="51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54" y="49"/>
                    <a:pt x="65" y="59"/>
                    <a:pt x="65" y="72"/>
                  </a:cubicBezTo>
                  <a:cubicBezTo>
                    <a:pt x="65" y="74"/>
                    <a:pt x="64" y="75"/>
                    <a:pt x="64" y="77"/>
                  </a:cubicBezTo>
                  <a:close/>
                  <a:moveTo>
                    <a:pt x="48" y="73"/>
                  </a:moveTo>
                  <a:cubicBezTo>
                    <a:pt x="53" y="73"/>
                    <a:pt x="53" y="73"/>
                    <a:pt x="53" y="73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48" y="67"/>
                    <a:pt x="48" y="67"/>
                    <a:pt x="48" y="67"/>
                  </a:cubicBezTo>
                  <a:lnTo>
                    <a:pt x="48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2" name="Freeform 303">
              <a:extLst>
                <a:ext uri="{FF2B5EF4-FFF2-40B4-BE49-F238E27FC236}">
                  <a16:creationId xmlns:a16="http://schemas.microsoft.com/office/drawing/2014/main" id="{F163D71B-2004-A877-AA15-8A447F875C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72386" y="5664240"/>
              <a:ext cx="112850" cy="96534"/>
            </a:xfrm>
            <a:custGeom>
              <a:avLst/>
              <a:gdLst>
                <a:gd name="T0" fmla="*/ 83 w 83"/>
                <a:gd name="T1" fmla="*/ 0 h 71"/>
                <a:gd name="T2" fmla="*/ 83 w 83"/>
                <a:gd name="T3" fmla="*/ 19 h 71"/>
                <a:gd name="T4" fmla="*/ 62 w 83"/>
                <a:gd name="T5" fmla="*/ 31 h 71"/>
                <a:gd name="T6" fmla="*/ 66 w 83"/>
                <a:gd name="T7" fmla="*/ 40 h 71"/>
                <a:gd name="T8" fmla="*/ 50 w 83"/>
                <a:gd name="T9" fmla="*/ 71 h 71"/>
                <a:gd name="T10" fmla="*/ 17 w 83"/>
                <a:gd name="T11" fmla="*/ 71 h 71"/>
                <a:gd name="T12" fmla="*/ 0 w 83"/>
                <a:gd name="T13" fmla="*/ 40 h 71"/>
                <a:gd name="T14" fmla="*/ 17 w 83"/>
                <a:gd name="T15" fmla="*/ 12 h 71"/>
                <a:gd name="T16" fmla="*/ 50 w 83"/>
                <a:gd name="T17" fmla="*/ 12 h 71"/>
                <a:gd name="T18" fmla="*/ 52 w 83"/>
                <a:gd name="T19" fmla="*/ 19 h 71"/>
                <a:gd name="T20" fmla="*/ 83 w 83"/>
                <a:gd name="T21" fmla="*/ 0 h 71"/>
                <a:gd name="T22" fmla="*/ 52 w 83"/>
                <a:gd name="T23" fmla="*/ 40 h 71"/>
                <a:gd name="T24" fmla="*/ 43 w 83"/>
                <a:gd name="T25" fmla="*/ 24 h 71"/>
                <a:gd name="T26" fmla="*/ 24 w 83"/>
                <a:gd name="T27" fmla="*/ 24 h 71"/>
                <a:gd name="T28" fmla="*/ 12 w 83"/>
                <a:gd name="T29" fmla="*/ 40 h 71"/>
                <a:gd name="T30" fmla="*/ 24 w 83"/>
                <a:gd name="T31" fmla="*/ 59 h 71"/>
                <a:gd name="T32" fmla="*/ 43 w 83"/>
                <a:gd name="T33" fmla="*/ 59 h 71"/>
                <a:gd name="T34" fmla="*/ 52 w 83"/>
                <a:gd name="T35" fmla="*/ 4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71">
                  <a:moveTo>
                    <a:pt x="83" y="0"/>
                  </a:moveTo>
                  <a:lnTo>
                    <a:pt x="83" y="19"/>
                  </a:lnTo>
                  <a:lnTo>
                    <a:pt x="62" y="31"/>
                  </a:lnTo>
                  <a:lnTo>
                    <a:pt x="66" y="40"/>
                  </a:lnTo>
                  <a:lnTo>
                    <a:pt x="50" y="71"/>
                  </a:lnTo>
                  <a:lnTo>
                    <a:pt x="17" y="71"/>
                  </a:lnTo>
                  <a:lnTo>
                    <a:pt x="0" y="40"/>
                  </a:lnTo>
                  <a:lnTo>
                    <a:pt x="17" y="12"/>
                  </a:lnTo>
                  <a:lnTo>
                    <a:pt x="50" y="12"/>
                  </a:lnTo>
                  <a:lnTo>
                    <a:pt x="52" y="19"/>
                  </a:lnTo>
                  <a:lnTo>
                    <a:pt x="83" y="0"/>
                  </a:lnTo>
                  <a:close/>
                  <a:moveTo>
                    <a:pt x="52" y="40"/>
                  </a:moveTo>
                  <a:lnTo>
                    <a:pt x="43" y="24"/>
                  </a:lnTo>
                  <a:lnTo>
                    <a:pt x="24" y="24"/>
                  </a:lnTo>
                  <a:lnTo>
                    <a:pt x="12" y="40"/>
                  </a:lnTo>
                  <a:lnTo>
                    <a:pt x="24" y="59"/>
                  </a:lnTo>
                  <a:lnTo>
                    <a:pt x="43" y="59"/>
                  </a:lnTo>
                  <a:lnTo>
                    <a:pt x="52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3" name="Freeform 304">
              <a:extLst>
                <a:ext uri="{FF2B5EF4-FFF2-40B4-BE49-F238E27FC236}">
                  <a16:creationId xmlns:a16="http://schemas.microsoft.com/office/drawing/2014/main" id="{AED6D56A-23FB-BB77-BC99-E42C328BD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9185" y="5770292"/>
              <a:ext cx="77499" cy="176753"/>
            </a:xfrm>
            <a:custGeom>
              <a:avLst/>
              <a:gdLst>
                <a:gd name="T0" fmla="*/ 11 w 24"/>
                <a:gd name="T1" fmla="*/ 16 h 55"/>
                <a:gd name="T2" fmla="*/ 12 w 24"/>
                <a:gd name="T3" fmla="*/ 14 h 55"/>
                <a:gd name="T4" fmla="*/ 11 w 24"/>
                <a:gd name="T5" fmla="*/ 13 h 55"/>
                <a:gd name="T6" fmla="*/ 4 w 24"/>
                <a:gd name="T7" fmla="*/ 13 h 55"/>
                <a:gd name="T8" fmla="*/ 4 w 24"/>
                <a:gd name="T9" fmla="*/ 0 h 55"/>
                <a:gd name="T10" fmla="*/ 19 w 24"/>
                <a:gd name="T11" fmla="*/ 0 h 55"/>
                <a:gd name="T12" fmla="*/ 19 w 24"/>
                <a:gd name="T13" fmla="*/ 4 h 55"/>
                <a:gd name="T14" fmla="*/ 13 w 24"/>
                <a:gd name="T15" fmla="*/ 4 h 55"/>
                <a:gd name="T16" fmla="*/ 12 w 24"/>
                <a:gd name="T17" fmla="*/ 6 h 55"/>
                <a:gd name="T18" fmla="*/ 13 w 24"/>
                <a:gd name="T19" fmla="*/ 7 h 55"/>
                <a:gd name="T20" fmla="*/ 19 w 24"/>
                <a:gd name="T21" fmla="*/ 7 h 55"/>
                <a:gd name="T22" fmla="*/ 19 w 24"/>
                <a:gd name="T23" fmla="*/ 19 h 55"/>
                <a:gd name="T24" fmla="*/ 13 w 24"/>
                <a:gd name="T25" fmla="*/ 19 h 55"/>
                <a:gd name="T26" fmla="*/ 12 w 24"/>
                <a:gd name="T27" fmla="*/ 21 h 55"/>
                <a:gd name="T28" fmla="*/ 13 w 24"/>
                <a:gd name="T29" fmla="*/ 22 h 55"/>
                <a:gd name="T30" fmla="*/ 19 w 24"/>
                <a:gd name="T31" fmla="*/ 22 h 55"/>
                <a:gd name="T32" fmla="*/ 19 w 24"/>
                <a:gd name="T33" fmla="*/ 31 h 55"/>
                <a:gd name="T34" fmla="*/ 24 w 24"/>
                <a:gd name="T35" fmla="*/ 38 h 55"/>
                <a:gd name="T36" fmla="*/ 17 w 24"/>
                <a:gd name="T37" fmla="*/ 38 h 55"/>
                <a:gd name="T38" fmla="*/ 12 w 24"/>
                <a:gd name="T39" fmla="*/ 35 h 55"/>
                <a:gd name="T40" fmla="*/ 6 w 24"/>
                <a:gd name="T41" fmla="*/ 42 h 55"/>
                <a:gd name="T42" fmla="*/ 12 w 24"/>
                <a:gd name="T43" fmla="*/ 49 h 55"/>
                <a:gd name="T44" fmla="*/ 17 w 24"/>
                <a:gd name="T45" fmla="*/ 47 h 55"/>
                <a:gd name="T46" fmla="*/ 24 w 24"/>
                <a:gd name="T47" fmla="*/ 47 h 55"/>
                <a:gd name="T48" fmla="*/ 12 w 24"/>
                <a:gd name="T49" fmla="*/ 55 h 55"/>
                <a:gd name="T50" fmla="*/ 0 w 24"/>
                <a:gd name="T51" fmla="*/ 42 h 55"/>
                <a:gd name="T52" fmla="*/ 4 w 24"/>
                <a:gd name="T53" fmla="*/ 32 h 55"/>
                <a:gd name="T54" fmla="*/ 4 w 24"/>
                <a:gd name="T55" fmla="*/ 16 h 55"/>
                <a:gd name="T56" fmla="*/ 11 w 24"/>
                <a:gd name="T57" fmla="*/ 1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55">
                  <a:moveTo>
                    <a:pt x="11" y="16"/>
                  </a:moveTo>
                  <a:cubicBezTo>
                    <a:pt x="12" y="16"/>
                    <a:pt x="12" y="15"/>
                    <a:pt x="12" y="14"/>
                  </a:cubicBezTo>
                  <a:cubicBezTo>
                    <a:pt x="12" y="14"/>
                    <a:pt x="12" y="13"/>
                    <a:pt x="11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5"/>
                    <a:pt x="12" y="6"/>
                  </a:cubicBezTo>
                  <a:cubicBezTo>
                    <a:pt x="12" y="6"/>
                    <a:pt x="12" y="7"/>
                    <a:pt x="13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1" y="33"/>
                    <a:pt x="23" y="35"/>
                    <a:pt x="24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6"/>
                    <a:pt x="14" y="35"/>
                    <a:pt x="12" y="35"/>
                  </a:cubicBezTo>
                  <a:cubicBezTo>
                    <a:pt x="9" y="35"/>
                    <a:pt x="6" y="38"/>
                    <a:pt x="6" y="42"/>
                  </a:cubicBezTo>
                  <a:cubicBezTo>
                    <a:pt x="6" y="46"/>
                    <a:pt x="9" y="49"/>
                    <a:pt x="12" y="49"/>
                  </a:cubicBezTo>
                  <a:cubicBezTo>
                    <a:pt x="14" y="49"/>
                    <a:pt x="16" y="48"/>
                    <a:pt x="17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2" y="51"/>
                    <a:pt x="18" y="55"/>
                    <a:pt x="12" y="55"/>
                  </a:cubicBezTo>
                  <a:cubicBezTo>
                    <a:pt x="5" y="55"/>
                    <a:pt x="0" y="49"/>
                    <a:pt x="0" y="42"/>
                  </a:cubicBezTo>
                  <a:cubicBezTo>
                    <a:pt x="0" y="38"/>
                    <a:pt x="1" y="34"/>
                    <a:pt x="4" y="32"/>
                  </a:cubicBezTo>
                  <a:cubicBezTo>
                    <a:pt x="4" y="16"/>
                    <a:pt x="4" y="16"/>
                    <a:pt x="4" y="16"/>
                  </a:cubicBezTo>
                  <a:lnTo>
                    <a:pt x="11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6907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5539309" y="1702351"/>
            <a:ext cx="6945064" cy="2514189"/>
          </a:xfrm>
          <a:prstGeom prst="rect">
            <a:avLst/>
          </a:prstGeom>
        </p:spPr>
        <p:txBody>
          <a:bodyPr wrap="square" lIns="96433" tIns="48216" rIns="96433" bIns="4821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100" dirty="0">
                <a:solidFill>
                  <a:srgbClr val="73397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THANKS!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08" b="24792"/>
          <a:stretch>
            <a:fillRect/>
          </a:stretch>
        </p:blipFill>
        <p:spPr>
          <a:xfrm>
            <a:off x="211634" y="5497484"/>
            <a:ext cx="5327675" cy="101324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rgbClr val="9D3979">
                <a:tint val="45000"/>
                <a:satMod val="400000"/>
              </a:srgbClr>
            </a:duotone>
          </a:blip>
          <a:srcRect t="25417" b="29375"/>
          <a:stretch>
            <a:fillRect/>
          </a:stretch>
        </p:blipFill>
        <p:spPr>
          <a:xfrm>
            <a:off x="-697855" y="1099631"/>
            <a:ext cx="7332166" cy="504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0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自定义设计方案">
  <a:themeElements>
    <a:clrScheme name="自定义 54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BC"/>
      </a:accent1>
      <a:accent2>
        <a:srgbClr val="005081"/>
      </a:accent2>
      <a:accent3>
        <a:srgbClr val="00BDBC"/>
      </a:accent3>
      <a:accent4>
        <a:srgbClr val="005081"/>
      </a:accent4>
      <a:accent5>
        <a:srgbClr val="00BDBC"/>
      </a:accent5>
      <a:accent6>
        <a:srgbClr val="005081"/>
      </a:accent6>
      <a:hlink>
        <a:srgbClr val="00BDBC"/>
      </a:hlink>
      <a:folHlink>
        <a:srgbClr val="00508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Macintosh PowerPoint</Application>
  <PresentationFormat>自定义</PresentationFormat>
  <Paragraphs>58</Paragraphs>
  <Slides>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微软雅黑</vt:lpstr>
      <vt:lpstr>Arial</vt:lpstr>
      <vt:lpstr>Calibri</vt:lpstr>
      <vt:lpstr>Calibri Light</vt:lpstr>
      <vt:lpstr>Franklin Gothic Book</vt:lpstr>
      <vt:lpstr>Impact</vt:lpstr>
      <vt:lpstr>Segoe UI</vt:lpstr>
      <vt:lpstr>Segoe UI Light</vt:lpstr>
      <vt:lpstr>Times New Roman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970.pptx</dc:title>
  <dc:creator/>
  <cp:lastModifiedBy/>
  <cp:revision>3</cp:revision>
  <dcterms:created xsi:type="dcterms:W3CDTF">2016-10-17T14:00:00Z</dcterms:created>
  <dcterms:modified xsi:type="dcterms:W3CDTF">2022-12-13T09:46:50Z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